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1" r:id="rId4"/>
    <p:sldId id="263" r:id="rId5"/>
    <p:sldId id="264" r:id="rId6"/>
    <p:sldId id="265" r:id="rId7"/>
    <p:sldId id="268" r:id="rId8"/>
    <p:sldId id="299" r:id="rId9"/>
    <p:sldId id="26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9" r:id="rId18"/>
    <p:sldId id="285" r:id="rId19"/>
    <p:sldId id="286" r:id="rId20"/>
    <p:sldId id="287" r:id="rId21"/>
    <p:sldId id="288" r:id="rId22"/>
    <p:sldId id="271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62" r:id="rId34"/>
    <p:sldId id="301" r:id="rId35"/>
    <p:sldId id="303" r:id="rId36"/>
    <p:sldId id="300" r:id="rId37"/>
  </p:sldIdLst>
  <p:sldSz cx="10693400" cy="7561263"/>
  <p:notesSz cx="6726238" cy="98758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C90"/>
    <a:srgbClr val="504F5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00" y="-109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8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5584742191179E-3"/>
          <c:y val="2.9394882050142578E-2"/>
          <c:w val="0.97522084323045832"/>
          <c:h val="0.88338711523635416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A88D2"/>
            </a:solidFill>
          </c:spPr>
          <c:invertIfNegative val="0"/>
          <c:dLbls>
            <c:dLbl>
              <c:idx val="0"/>
              <c:layout>
                <c:manualLayout>
                  <c:x val="5.3262815759489253E-3"/>
                  <c:y val="9.801567941726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845882757213024E-3"/>
                  <c:y val="5.564377710045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7203816285601E-3"/>
                  <c:y val="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aseline="0">
                    <a:latin typeface="DIN Pro Medium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79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00"/>
        <c:shape val="box"/>
        <c:axId val="157850112"/>
        <c:axId val="158150592"/>
        <c:axId val="0"/>
      </c:bar3DChart>
      <c:catAx>
        <c:axId val="15785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DIN Pro Medium" pitchFamily="50" charset="0"/>
              </a:defRPr>
            </a:pPr>
            <a:endParaRPr lang="ru-RU"/>
          </a:p>
        </c:txPr>
        <c:crossAx val="158150592"/>
        <c:crosses val="autoZero"/>
        <c:auto val="1"/>
        <c:lblAlgn val="ctr"/>
        <c:lblOffset val="100"/>
        <c:noMultiLvlLbl val="0"/>
      </c:catAx>
      <c:valAx>
        <c:axId val="158150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7850112"/>
        <c:crosses val="autoZero"/>
        <c:crossBetween val="between"/>
        <c:majorUnit val="4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66868638527343E-2"/>
          <c:y val="9.6788042654481932E-2"/>
          <c:w val="0.88804313118278233"/>
          <c:h val="0.81288017674190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КНП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600" baseline="0">
                    <a:latin typeface="DIN Pro Medium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46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УНД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3600" baseline="0">
                    <a:latin typeface="DIN Pro Medium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54</c:v>
                </c:pt>
                <c:pt idx="2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87680"/>
        <c:axId val="158152896"/>
        <c:axId val="0"/>
      </c:bar3DChart>
      <c:catAx>
        <c:axId val="7008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DIN Pro Medium" pitchFamily="50" charset="0"/>
              </a:defRPr>
            </a:pPr>
            <a:endParaRPr lang="ru-RU"/>
          </a:p>
        </c:txPr>
        <c:crossAx val="158152896"/>
        <c:crosses val="autoZero"/>
        <c:auto val="1"/>
        <c:lblAlgn val="ctr"/>
        <c:lblOffset val="100"/>
        <c:noMultiLvlLbl val="0"/>
      </c:catAx>
      <c:valAx>
        <c:axId val="1581528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0087680"/>
        <c:crosses val="autoZero"/>
        <c:crossBetween val="between"/>
        <c:majorUnit val="40"/>
      </c:valAx>
    </c:plotArea>
    <c:legend>
      <c:legendPos val="r"/>
      <c:layout>
        <c:manualLayout>
          <c:xMode val="edge"/>
          <c:yMode val="edge"/>
          <c:x val="0.85180298537147781"/>
          <c:y val="0.28875849577567786"/>
          <c:w val="0.10996311210176336"/>
          <c:h val="0.24611349235805846"/>
        </c:manualLayout>
      </c:layout>
      <c:overlay val="0"/>
      <c:txPr>
        <a:bodyPr/>
        <a:lstStyle/>
        <a:p>
          <a:pPr>
            <a:defRPr sz="2000">
              <a:latin typeface="DIN Pro Medium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217ED-83B1-40C9-B5EB-984922AC546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DB829E-F8C0-45A0-91FA-3F5EA65054D3}">
      <dgm:prSet phldrT="[Текст]"/>
      <dgm:spPr/>
      <dgm:t>
        <a:bodyPr/>
        <a:lstStyle/>
        <a:p>
          <a:r>
            <a:rPr lang="ru-RU" b="0" dirty="0" smtClean="0">
              <a:latin typeface="DIN Pro Medium" pitchFamily="50" charset="0"/>
            </a:rPr>
            <a:t>Снижение нагрузки в части налогового контроля для добросовестных предприятий</a:t>
          </a:r>
          <a:endParaRPr lang="ru-RU" b="0" dirty="0">
            <a:latin typeface="DIN Pro Medium" pitchFamily="50" charset="0"/>
          </a:endParaRPr>
        </a:p>
      </dgm:t>
    </dgm:pt>
    <dgm:pt modelId="{3ED1414B-7A08-4823-8F30-2CD5031E9D91}" type="parTrans" cxnId="{62D1ADE7-3D06-4377-B1AD-47F74ADBFB33}">
      <dgm:prSet/>
      <dgm:spPr/>
      <dgm:t>
        <a:bodyPr/>
        <a:lstStyle/>
        <a:p>
          <a:endParaRPr lang="ru-RU"/>
        </a:p>
      </dgm:t>
    </dgm:pt>
    <dgm:pt modelId="{01F587C9-0911-43DE-9FD4-55E099204F01}" type="sibTrans" cxnId="{62D1ADE7-3D06-4377-B1AD-47F74ADBFB33}">
      <dgm:prSet/>
      <dgm:spPr/>
      <dgm:t>
        <a:bodyPr/>
        <a:lstStyle/>
        <a:p>
          <a:endParaRPr lang="ru-RU"/>
        </a:p>
      </dgm:t>
    </dgm:pt>
    <dgm:pt modelId="{518CF4BD-55A7-4E4B-BE19-5FDBC7DFA946}">
      <dgm:prSet phldrT="[Текст]"/>
      <dgm:spPr/>
      <dgm:t>
        <a:bodyPr/>
        <a:lstStyle/>
        <a:p>
          <a:r>
            <a:rPr lang="ru-RU" dirty="0" smtClean="0">
              <a:latin typeface="DIN Pro Medium" pitchFamily="50" charset="0"/>
            </a:rPr>
            <a:t>Повышение эффективности КНП, и  проводимой КАР при КНП</a:t>
          </a:r>
          <a:endParaRPr lang="ru-RU" dirty="0">
            <a:latin typeface="DIN Pro Medium" pitchFamily="50" charset="0"/>
          </a:endParaRPr>
        </a:p>
      </dgm:t>
    </dgm:pt>
    <dgm:pt modelId="{CF1F30F7-790B-4470-8BDC-7426954BACF4}" type="parTrans" cxnId="{8B20AE0B-A233-4E7B-BADD-F7B319346739}">
      <dgm:prSet/>
      <dgm:spPr/>
      <dgm:t>
        <a:bodyPr/>
        <a:lstStyle/>
        <a:p>
          <a:endParaRPr lang="ru-RU"/>
        </a:p>
      </dgm:t>
    </dgm:pt>
    <dgm:pt modelId="{E4CC28B0-E14D-43CE-9AD5-C51075772114}" type="sibTrans" cxnId="{8B20AE0B-A233-4E7B-BADD-F7B319346739}">
      <dgm:prSet/>
      <dgm:spPr/>
      <dgm:t>
        <a:bodyPr/>
        <a:lstStyle/>
        <a:p>
          <a:endParaRPr lang="ru-RU"/>
        </a:p>
      </dgm:t>
    </dgm:pt>
    <dgm:pt modelId="{7C66E753-828E-44CF-88C1-BC764DB5274C}" type="pres">
      <dgm:prSet presAssocID="{5BC217ED-83B1-40C9-B5EB-984922AC54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920EB-501B-4E02-9784-BD66D968D038}" type="pres">
      <dgm:prSet presAssocID="{5BC217ED-83B1-40C9-B5EB-984922AC5461}" presName="divider" presStyleLbl="fgShp" presStyleIdx="0" presStyleCnt="1"/>
      <dgm:spPr>
        <a:solidFill>
          <a:srgbClr val="00B050"/>
        </a:solidFill>
        <a:ln>
          <a:noFill/>
        </a:ln>
      </dgm:spPr>
      <dgm:t>
        <a:bodyPr/>
        <a:lstStyle/>
        <a:p>
          <a:endParaRPr lang="ru-RU"/>
        </a:p>
      </dgm:t>
    </dgm:pt>
    <dgm:pt modelId="{D7A0F1BA-C4BE-4A40-A218-59184D477286}" type="pres">
      <dgm:prSet presAssocID="{7EDB829E-F8C0-45A0-91FA-3F5EA65054D3}" presName="downArrow" presStyleLbl="node1" presStyleIdx="0" presStyleCnt="2" custScaleX="113305"/>
      <dgm:spPr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3F7D81E8-3A87-4B37-96F6-C78E27536D63}" type="pres">
      <dgm:prSet presAssocID="{7EDB829E-F8C0-45A0-91FA-3F5EA65054D3}" presName="downArrowText" presStyleLbl="revTx" presStyleIdx="0" presStyleCnt="2" custScaleX="17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C4CB7-5A56-400E-AA82-C1250144BAF3}" type="pres">
      <dgm:prSet presAssocID="{518CF4BD-55A7-4E4B-BE19-5FDBC7DFA946}" presName="upArrow" presStyleLbl="node1" presStyleIdx="1" presStyleCnt="2" custScaleX="118464"/>
      <dgm:spPr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8E7DE01D-17A8-451D-BD46-7B9500D04C26}" type="pres">
      <dgm:prSet presAssocID="{518CF4BD-55A7-4E4B-BE19-5FDBC7DFA946}" presName="upArrowText" presStyleLbl="revTx" presStyleIdx="1" presStyleCnt="2" custScaleX="147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20AE0B-A233-4E7B-BADD-F7B319346739}" srcId="{5BC217ED-83B1-40C9-B5EB-984922AC5461}" destId="{518CF4BD-55A7-4E4B-BE19-5FDBC7DFA946}" srcOrd="1" destOrd="0" parTransId="{CF1F30F7-790B-4470-8BDC-7426954BACF4}" sibTransId="{E4CC28B0-E14D-43CE-9AD5-C51075772114}"/>
    <dgm:cxn modelId="{AD38EC18-2CBA-4765-A1C9-0B257949CA61}" type="presOf" srcId="{518CF4BD-55A7-4E4B-BE19-5FDBC7DFA946}" destId="{8E7DE01D-17A8-451D-BD46-7B9500D04C26}" srcOrd="0" destOrd="0" presId="urn:microsoft.com/office/officeart/2005/8/layout/arrow3"/>
    <dgm:cxn modelId="{62D1ADE7-3D06-4377-B1AD-47F74ADBFB33}" srcId="{5BC217ED-83B1-40C9-B5EB-984922AC5461}" destId="{7EDB829E-F8C0-45A0-91FA-3F5EA65054D3}" srcOrd="0" destOrd="0" parTransId="{3ED1414B-7A08-4823-8F30-2CD5031E9D91}" sibTransId="{01F587C9-0911-43DE-9FD4-55E099204F01}"/>
    <dgm:cxn modelId="{2689E0B0-4356-4291-A029-3BD6515198D0}" type="presOf" srcId="{5BC217ED-83B1-40C9-B5EB-984922AC5461}" destId="{7C66E753-828E-44CF-88C1-BC764DB5274C}" srcOrd="0" destOrd="0" presId="urn:microsoft.com/office/officeart/2005/8/layout/arrow3"/>
    <dgm:cxn modelId="{39EBA651-C1B1-434C-857D-AF131095F6C7}" type="presOf" srcId="{7EDB829E-F8C0-45A0-91FA-3F5EA65054D3}" destId="{3F7D81E8-3A87-4B37-96F6-C78E27536D63}" srcOrd="0" destOrd="0" presId="urn:microsoft.com/office/officeart/2005/8/layout/arrow3"/>
    <dgm:cxn modelId="{6D6ADB05-B29E-43A5-BA34-23EF5804BFC6}" type="presParOf" srcId="{7C66E753-828E-44CF-88C1-BC764DB5274C}" destId="{162920EB-501B-4E02-9784-BD66D968D038}" srcOrd="0" destOrd="0" presId="urn:microsoft.com/office/officeart/2005/8/layout/arrow3"/>
    <dgm:cxn modelId="{512423AC-8E70-409C-8D72-FB59A2EE1D38}" type="presParOf" srcId="{7C66E753-828E-44CF-88C1-BC764DB5274C}" destId="{D7A0F1BA-C4BE-4A40-A218-59184D477286}" srcOrd="1" destOrd="0" presId="urn:microsoft.com/office/officeart/2005/8/layout/arrow3"/>
    <dgm:cxn modelId="{6CC0975B-0BA7-4CC1-9A5F-94D66EF51694}" type="presParOf" srcId="{7C66E753-828E-44CF-88C1-BC764DB5274C}" destId="{3F7D81E8-3A87-4B37-96F6-C78E27536D63}" srcOrd="2" destOrd="0" presId="urn:microsoft.com/office/officeart/2005/8/layout/arrow3"/>
    <dgm:cxn modelId="{B4684E40-CB94-4D77-86D6-1D84E4FF893E}" type="presParOf" srcId="{7C66E753-828E-44CF-88C1-BC764DB5274C}" destId="{850C4CB7-5A56-400E-AA82-C1250144BAF3}" srcOrd="3" destOrd="0" presId="urn:microsoft.com/office/officeart/2005/8/layout/arrow3"/>
    <dgm:cxn modelId="{2731C765-2DCF-42EE-86ED-88A5B1B6B82B}" type="presParOf" srcId="{7C66E753-828E-44CF-88C1-BC764DB5274C}" destId="{8E7DE01D-17A8-451D-BD46-7B9500D04C2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BAB52-0983-47C6-912D-DF2A3E2D9F44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5400" dirty="0" smtClean="0">
              <a:solidFill>
                <a:schemeClr val="tx1"/>
              </a:solidFill>
              <a:latin typeface="DIN Pro Medium" pitchFamily="50" charset="0"/>
            </a:rPr>
            <a:t>1.5. Ставка 0% при выплате дивидендов</a:t>
          </a:r>
          <a:endParaRPr lang="ru-RU" sz="5400" dirty="0">
            <a:solidFill>
              <a:schemeClr val="tx1"/>
            </a:solidFill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Подтверждение права применения ставки 0% процентов: решение о выплате дивидендов, период и доля владения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B4BA34C9-A3DF-4E74-97D8-C35D4D903BA1}" type="presOf" srcId="{59252588-7D17-4A09-A6F6-30F6C59955CC}" destId="{A2A960ED-7427-479B-B2FC-921AFCA58957}" srcOrd="0" destOrd="0" presId="urn:microsoft.com/office/officeart/2008/layout/PictureAccentList"/>
    <dgm:cxn modelId="{A4BA70D0-2322-4984-9B7E-C5D4DF83628B}" type="presOf" srcId="{2CC26FE8-7C31-4022-BF20-B2ADD2A6C467}" destId="{EEF0B407-1785-4BB7-A7DB-0DF986C9785F}" srcOrd="0" destOrd="0" presId="urn:microsoft.com/office/officeart/2008/layout/PictureAccentList"/>
    <dgm:cxn modelId="{542262CC-C103-45A2-A42E-22B5FBAE1090}" type="presOf" srcId="{550DE669-2F4E-4A38-B660-0B662C4D29FB}" destId="{59EFE1A3-CBED-491F-A4CB-39818B5A29AD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4005E732-1790-4439-AD8F-2BD6A46F329E}" type="presOf" srcId="{25C9F6F6-CF63-4D36-82C5-D6BB250B3DD3}" destId="{1BE7BAC1-75E0-45BC-9624-78E90C7E8309}" srcOrd="0" destOrd="0" presId="urn:microsoft.com/office/officeart/2008/layout/PictureAccentList"/>
    <dgm:cxn modelId="{F4219C28-A1CD-4116-BFDF-06D88EF78220}" type="presParOf" srcId="{EEF0B407-1785-4BB7-A7DB-0DF986C9785F}" destId="{DC711322-76DA-49B6-9C23-D2A687CFAAAF}" srcOrd="0" destOrd="0" presId="urn:microsoft.com/office/officeart/2008/layout/PictureAccentList"/>
    <dgm:cxn modelId="{D3850A17-AECE-4BFA-908E-A575B83EDF0A}" type="presParOf" srcId="{DC711322-76DA-49B6-9C23-D2A687CFAAAF}" destId="{FF041B4D-C5C1-4266-9A8E-FE317AA2B61D}" srcOrd="0" destOrd="0" presId="urn:microsoft.com/office/officeart/2008/layout/PictureAccentList"/>
    <dgm:cxn modelId="{99AE872A-5A39-40AD-80C6-5264EFBF40DA}" type="presParOf" srcId="{FF041B4D-C5C1-4266-9A8E-FE317AA2B61D}" destId="{A2A960ED-7427-479B-B2FC-921AFCA58957}" srcOrd="0" destOrd="0" presId="urn:microsoft.com/office/officeart/2008/layout/PictureAccentList"/>
    <dgm:cxn modelId="{238A600F-575C-4EA6-BD5E-0076C3C9076C}" type="presParOf" srcId="{DC711322-76DA-49B6-9C23-D2A687CFAAAF}" destId="{6FF270A0-EB22-40E1-9785-8AF00EB8E51B}" srcOrd="1" destOrd="0" presId="urn:microsoft.com/office/officeart/2008/layout/PictureAccentList"/>
    <dgm:cxn modelId="{63DD409C-163A-413A-8431-A15EB7A067FC}" type="presParOf" srcId="{6FF270A0-EB22-40E1-9785-8AF00EB8E51B}" destId="{79D68201-8638-4317-99F9-C99041EA9B74}" srcOrd="0" destOrd="0" presId="urn:microsoft.com/office/officeart/2008/layout/PictureAccentList"/>
    <dgm:cxn modelId="{6BED4AED-E0CF-46DD-BA40-51494F5F526F}" type="presParOf" srcId="{79D68201-8638-4317-99F9-C99041EA9B74}" destId="{D5CEE023-3DE1-4CA9-B04B-0906C7A819A5}" srcOrd="0" destOrd="0" presId="urn:microsoft.com/office/officeart/2008/layout/PictureAccentList"/>
    <dgm:cxn modelId="{F22C6CE9-08DB-4F4D-9BE2-606A6C01FB67}" type="presParOf" srcId="{79D68201-8638-4317-99F9-C99041EA9B74}" destId="{59EFE1A3-CBED-491F-A4CB-39818B5A29AD}" srcOrd="1" destOrd="0" presId="urn:microsoft.com/office/officeart/2008/layout/PictureAccentList"/>
    <dgm:cxn modelId="{071F67A3-6C54-425C-8B05-90D327603187}" type="presParOf" srcId="{6FF270A0-EB22-40E1-9785-8AF00EB8E51B}" destId="{82EF45FB-0F90-43B1-90CE-6AA25C3E6898}" srcOrd="1" destOrd="0" presId="urn:microsoft.com/office/officeart/2008/layout/PictureAccentList"/>
    <dgm:cxn modelId="{3AE378BA-D257-4967-B997-FB672D5D6EE7}" type="presParOf" srcId="{82EF45FB-0F90-43B1-90CE-6AA25C3E6898}" destId="{D40C3B61-ED22-456F-A187-F89BA859E014}" srcOrd="0" destOrd="0" presId="urn:microsoft.com/office/officeart/2008/layout/PictureAccentList"/>
    <dgm:cxn modelId="{391220C9-B0E9-4A84-96B8-F8724DB00448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5954E-69A1-4221-A43B-7B28F3BCA4FD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5400" dirty="0" smtClean="0">
              <a:solidFill>
                <a:schemeClr val="tx1"/>
              </a:solidFill>
              <a:latin typeface="DIN Pro Medium" pitchFamily="50" charset="0"/>
            </a:rPr>
            <a:t>1.6. Зачет налога, выплаченного за пределами РФ</a:t>
          </a:r>
          <a:endParaRPr lang="ru-RU" sz="5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1. Доходы учтены в НБ в РФ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2. Налог фактически уплачен (удержан) у источника выплаты в иностранном государстве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93FF75-C03F-4789-986C-2D8ED87CA20A}" type="presOf" srcId="{59252588-7D17-4A09-A6F6-30F6C59955CC}" destId="{A2A960ED-7427-479B-B2FC-921AFCA58957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3F8B80B2-004C-45DB-B790-81D594DB3BD9}" type="presOf" srcId="{25C9F6F6-CF63-4D36-82C5-D6BB250B3DD3}" destId="{1BE7BAC1-75E0-45BC-9624-78E90C7E8309}" srcOrd="0" destOrd="0" presId="urn:microsoft.com/office/officeart/2008/layout/PictureAccentList"/>
    <dgm:cxn modelId="{77945445-B006-4DD1-BBA9-6D1A94812738}" type="presOf" srcId="{2CC26FE8-7C31-4022-BF20-B2ADD2A6C467}" destId="{EEF0B407-1785-4BB7-A7DB-0DF986C9785F}" srcOrd="0" destOrd="0" presId="urn:microsoft.com/office/officeart/2008/layout/PictureAccentList"/>
    <dgm:cxn modelId="{14CC695F-3F0A-46AC-A44E-457851CC64C4}" type="presOf" srcId="{550DE669-2F4E-4A38-B660-0B662C4D29FB}" destId="{59EFE1A3-CBED-491F-A4CB-39818B5A29AD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9C9D3-7150-4755-B416-36A800F52011}" type="presParOf" srcId="{EEF0B407-1785-4BB7-A7DB-0DF986C9785F}" destId="{DC711322-76DA-49B6-9C23-D2A687CFAAAF}" srcOrd="0" destOrd="0" presId="urn:microsoft.com/office/officeart/2008/layout/PictureAccentList"/>
    <dgm:cxn modelId="{EE61ABA1-C108-41BA-8B1A-1AC92528CD08}" type="presParOf" srcId="{DC711322-76DA-49B6-9C23-D2A687CFAAAF}" destId="{FF041B4D-C5C1-4266-9A8E-FE317AA2B61D}" srcOrd="0" destOrd="0" presId="urn:microsoft.com/office/officeart/2008/layout/PictureAccentList"/>
    <dgm:cxn modelId="{2F3C5022-75EB-4F0C-B635-F6C9DB58BBBF}" type="presParOf" srcId="{FF041B4D-C5C1-4266-9A8E-FE317AA2B61D}" destId="{A2A960ED-7427-479B-B2FC-921AFCA58957}" srcOrd="0" destOrd="0" presId="urn:microsoft.com/office/officeart/2008/layout/PictureAccentList"/>
    <dgm:cxn modelId="{0E1D656D-3356-4E74-9369-F1DA49275510}" type="presParOf" srcId="{DC711322-76DA-49B6-9C23-D2A687CFAAAF}" destId="{6FF270A0-EB22-40E1-9785-8AF00EB8E51B}" srcOrd="1" destOrd="0" presId="urn:microsoft.com/office/officeart/2008/layout/PictureAccentList"/>
    <dgm:cxn modelId="{2BC34797-E64E-481A-80FE-C01F27C8EF19}" type="presParOf" srcId="{6FF270A0-EB22-40E1-9785-8AF00EB8E51B}" destId="{79D68201-8638-4317-99F9-C99041EA9B74}" srcOrd="0" destOrd="0" presId="urn:microsoft.com/office/officeart/2008/layout/PictureAccentList"/>
    <dgm:cxn modelId="{DC00A2DD-95ED-43F5-A70C-422EC8C6878B}" type="presParOf" srcId="{79D68201-8638-4317-99F9-C99041EA9B74}" destId="{D5CEE023-3DE1-4CA9-B04B-0906C7A819A5}" srcOrd="0" destOrd="0" presId="urn:microsoft.com/office/officeart/2008/layout/PictureAccentList"/>
    <dgm:cxn modelId="{E04D26EE-76F8-4F17-8E96-CD3EFDBB8BE1}" type="presParOf" srcId="{79D68201-8638-4317-99F9-C99041EA9B74}" destId="{59EFE1A3-CBED-491F-A4CB-39818B5A29AD}" srcOrd="1" destOrd="0" presId="urn:microsoft.com/office/officeart/2008/layout/PictureAccentList"/>
    <dgm:cxn modelId="{BF7328EA-CCDC-49B5-90F1-34F43D9D679B}" type="presParOf" srcId="{6FF270A0-EB22-40E1-9785-8AF00EB8E51B}" destId="{82EF45FB-0F90-43B1-90CE-6AA25C3E6898}" srcOrd="1" destOrd="0" presId="urn:microsoft.com/office/officeart/2008/layout/PictureAccentList"/>
    <dgm:cxn modelId="{A0E4D729-7203-40F4-8FCB-5D57364A3D9E}" type="presParOf" srcId="{82EF45FB-0F90-43B1-90CE-6AA25C3E6898}" destId="{D40C3B61-ED22-456F-A187-F89BA859E014}" srcOrd="0" destOrd="0" presId="urn:microsoft.com/office/officeart/2008/layout/PictureAccentList"/>
    <dgm:cxn modelId="{73A58D3F-F7E2-4105-820C-0CD7B4B2A122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C3A1E-B076-4A1C-997A-11394CEE83E6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000" dirty="0" smtClean="0">
              <a:solidFill>
                <a:schemeClr val="tx1"/>
              </a:solidFill>
              <a:latin typeface="DIN Pro Medium" pitchFamily="50" charset="0"/>
            </a:rPr>
            <a:t>1.7. УНД на «минус»</a:t>
          </a:r>
          <a:endParaRPr lang="ru-RU" sz="60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 и / или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Пояснения о причинах изменения показателей НД, а если УНД представлена за 2-х летним сроком, установленным для представления – представление налоговых регистров и первичных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73F9329F-B6C1-4CF3-9852-168D6F56887C}" type="presOf" srcId="{550DE669-2F4E-4A38-B660-0B662C4D29FB}" destId="{59EFE1A3-CBED-491F-A4CB-39818B5A29AD}" srcOrd="0" destOrd="0" presId="urn:microsoft.com/office/officeart/2008/layout/PictureAccentList"/>
    <dgm:cxn modelId="{CDB85864-9F4E-4C69-A13F-1D05BCFC912F}" type="presOf" srcId="{2CC26FE8-7C31-4022-BF20-B2ADD2A6C467}" destId="{EEF0B407-1785-4BB7-A7DB-0DF986C9785F}" srcOrd="0" destOrd="0" presId="urn:microsoft.com/office/officeart/2008/layout/PictureAccentList"/>
    <dgm:cxn modelId="{3F9265BD-40DC-4557-81EC-FCE97E0CA971}" type="presOf" srcId="{25C9F6F6-CF63-4D36-82C5-D6BB250B3DD3}" destId="{1BE7BAC1-75E0-45BC-9624-78E90C7E8309}" srcOrd="0" destOrd="0" presId="urn:microsoft.com/office/officeart/2008/layout/PictureAccentList"/>
    <dgm:cxn modelId="{B6DB4767-D40D-47A2-9F64-B10F472E7C19}" type="presOf" srcId="{59252588-7D17-4A09-A6F6-30F6C59955CC}" destId="{A2A960ED-7427-479B-B2FC-921AFCA58957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EB2A69F0-F774-4880-A131-E21759C00D71}" type="presParOf" srcId="{EEF0B407-1785-4BB7-A7DB-0DF986C9785F}" destId="{DC711322-76DA-49B6-9C23-D2A687CFAAAF}" srcOrd="0" destOrd="0" presId="urn:microsoft.com/office/officeart/2008/layout/PictureAccentList"/>
    <dgm:cxn modelId="{AE08BB2E-D604-432E-8E8E-84C34F741ACB}" type="presParOf" srcId="{DC711322-76DA-49B6-9C23-D2A687CFAAAF}" destId="{FF041B4D-C5C1-4266-9A8E-FE317AA2B61D}" srcOrd="0" destOrd="0" presId="urn:microsoft.com/office/officeart/2008/layout/PictureAccentList"/>
    <dgm:cxn modelId="{D263C337-0BE0-43B1-9728-D61FC5AA3704}" type="presParOf" srcId="{FF041B4D-C5C1-4266-9A8E-FE317AA2B61D}" destId="{A2A960ED-7427-479B-B2FC-921AFCA58957}" srcOrd="0" destOrd="0" presId="urn:microsoft.com/office/officeart/2008/layout/PictureAccentList"/>
    <dgm:cxn modelId="{1A8EAF22-0F15-4660-A962-FB9D7F319AD4}" type="presParOf" srcId="{DC711322-76DA-49B6-9C23-D2A687CFAAAF}" destId="{6FF270A0-EB22-40E1-9785-8AF00EB8E51B}" srcOrd="1" destOrd="0" presId="urn:microsoft.com/office/officeart/2008/layout/PictureAccentList"/>
    <dgm:cxn modelId="{558F6199-C002-4D12-80C1-509FBB03E5EB}" type="presParOf" srcId="{6FF270A0-EB22-40E1-9785-8AF00EB8E51B}" destId="{79D68201-8638-4317-99F9-C99041EA9B74}" srcOrd="0" destOrd="0" presId="urn:microsoft.com/office/officeart/2008/layout/PictureAccentList"/>
    <dgm:cxn modelId="{12D6CEB2-F87A-4C09-9062-EA6349DADE55}" type="presParOf" srcId="{79D68201-8638-4317-99F9-C99041EA9B74}" destId="{D5CEE023-3DE1-4CA9-B04B-0906C7A819A5}" srcOrd="0" destOrd="0" presId="urn:microsoft.com/office/officeart/2008/layout/PictureAccentList"/>
    <dgm:cxn modelId="{912B393D-A8F3-4213-9222-237F2F0F7E89}" type="presParOf" srcId="{79D68201-8638-4317-99F9-C99041EA9B74}" destId="{59EFE1A3-CBED-491F-A4CB-39818B5A29AD}" srcOrd="1" destOrd="0" presId="urn:microsoft.com/office/officeart/2008/layout/PictureAccentList"/>
    <dgm:cxn modelId="{D6BF7F7A-115D-46DF-8C2A-CB79D803926E}" type="presParOf" srcId="{6FF270A0-EB22-40E1-9785-8AF00EB8E51B}" destId="{82EF45FB-0F90-43B1-90CE-6AA25C3E6898}" srcOrd="1" destOrd="0" presId="urn:microsoft.com/office/officeart/2008/layout/PictureAccentList"/>
    <dgm:cxn modelId="{44F4CCED-29B7-4944-8BFE-EC42CD916376}" type="presParOf" srcId="{82EF45FB-0F90-43B1-90CE-6AA25C3E6898}" destId="{D40C3B61-ED22-456F-A187-F89BA859E014}" srcOrd="0" destOrd="0" presId="urn:microsoft.com/office/officeart/2008/layout/PictureAccentList"/>
    <dgm:cxn modelId="{F06CD254-940D-4378-B6E9-D5FC5A449F4A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32979-8918-41A4-A1B6-4A000A1AAD88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000" dirty="0" smtClean="0">
              <a:solidFill>
                <a:schemeClr val="tx1"/>
              </a:solidFill>
              <a:latin typeface="DIN Pro Medium" pitchFamily="50" charset="0"/>
            </a:rPr>
            <a:t>2.1. Освобождение прибыли КИК</a:t>
          </a:r>
          <a:endParaRPr lang="ru-RU" sz="60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Документы, подтверждающие соблюдение условий для заявленного освобождения, с переводом на  русский язык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810BBE-6079-4647-9E9A-A3345AD26730}">
      <dgm:prSet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Штраф 1 000 000 рублей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Пункт 1.1-1 статьи 126 НК РФ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93A54239-E67A-4F1F-AE03-2AC5FAEE3023}" type="parTrans" cxnId="{309826FA-D1BE-4F71-B951-78D1312084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4E67ED-2FC7-4F3B-8E39-271BFBA975B3}" type="sibTrans" cxnId="{309826FA-D1BE-4F71-B951-78D1312084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3" custScaleX="97629" custScaleY="73222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3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3" custScaleX="97629" custScaleY="73222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3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051A8-BA2C-48BB-A140-05865C0CA7FB}" type="pres">
      <dgm:prSet presAssocID="{2F810BBE-6079-4647-9E9A-A3345AD26730}" presName="childComposite" presStyleCnt="0">
        <dgm:presLayoutVars>
          <dgm:chMax val="0"/>
          <dgm:chPref val="0"/>
        </dgm:presLayoutVars>
      </dgm:prSet>
      <dgm:spPr/>
    </dgm:pt>
    <dgm:pt modelId="{51E76B52-B525-4478-8AF2-FE85BBB8AA48}" type="pres">
      <dgm:prSet presAssocID="{2F810BBE-6079-4647-9E9A-A3345AD26730}" presName="Image" presStyleLbl="node1" presStyleIdx="2" presStyleCnt="3" custScaleX="97629" custScaleY="73222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33016A75-BDC2-4A60-9C59-0538EE51329F}" type="pres">
      <dgm:prSet presAssocID="{2F810BBE-6079-4647-9E9A-A3345AD2673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72DC14EF-5F6B-40CA-91A9-E7A89D919789}" type="presOf" srcId="{550DE669-2F4E-4A38-B660-0B662C4D29FB}" destId="{59EFE1A3-CBED-491F-A4CB-39818B5A29AD}" srcOrd="0" destOrd="0" presId="urn:microsoft.com/office/officeart/2008/layout/PictureAccentList"/>
    <dgm:cxn modelId="{131BB7B8-5A8D-411C-A668-CB55AAE93A1F}" type="presOf" srcId="{2F810BBE-6079-4647-9E9A-A3345AD26730}" destId="{33016A75-BDC2-4A60-9C59-0538EE51329F}" srcOrd="0" destOrd="0" presId="urn:microsoft.com/office/officeart/2008/layout/PictureAccentList"/>
    <dgm:cxn modelId="{309826FA-D1BE-4F71-B951-78D131208429}" srcId="{59252588-7D17-4A09-A6F6-30F6C59955CC}" destId="{2F810BBE-6079-4647-9E9A-A3345AD26730}" srcOrd="2" destOrd="0" parTransId="{93A54239-E67A-4F1F-AE03-2AC5FAEE3023}" sibTransId="{304E67ED-2FC7-4F3B-8E39-271BFBA975B3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20BCAF77-677E-4DAC-A8EE-3168DB458E37}" type="presOf" srcId="{59252588-7D17-4A09-A6F6-30F6C59955CC}" destId="{A2A960ED-7427-479B-B2FC-921AFCA58957}" srcOrd="0" destOrd="0" presId="urn:microsoft.com/office/officeart/2008/layout/PictureAccentList"/>
    <dgm:cxn modelId="{99634C60-9C5B-4E11-8458-16E661AFD397}" type="presOf" srcId="{25C9F6F6-CF63-4D36-82C5-D6BB250B3DD3}" destId="{1BE7BAC1-75E0-45BC-9624-78E90C7E8309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208CF592-1A67-4561-B0E8-AA2479881A84}" type="presOf" srcId="{2CC26FE8-7C31-4022-BF20-B2ADD2A6C467}" destId="{EEF0B407-1785-4BB7-A7DB-0DF986C9785F}" srcOrd="0" destOrd="0" presId="urn:microsoft.com/office/officeart/2008/layout/PictureAccentList"/>
    <dgm:cxn modelId="{DB8FE5F1-EF43-433B-B84C-4DE5E97F2983}" type="presParOf" srcId="{EEF0B407-1785-4BB7-A7DB-0DF986C9785F}" destId="{DC711322-76DA-49B6-9C23-D2A687CFAAAF}" srcOrd="0" destOrd="0" presId="urn:microsoft.com/office/officeart/2008/layout/PictureAccentList"/>
    <dgm:cxn modelId="{0D5776B7-487A-44B7-9C96-BA0795B6A2FD}" type="presParOf" srcId="{DC711322-76DA-49B6-9C23-D2A687CFAAAF}" destId="{FF041B4D-C5C1-4266-9A8E-FE317AA2B61D}" srcOrd="0" destOrd="0" presId="urn:microsoft.com/office/officeart/2008/layout/PictureAccentList"/>
    <dgm:cxn modelId="{4921D36B-6450-4535-ACBD-9A63E38E2859}" type="presParOf" srcId="{FF041B4D-C5C1-4266-9A8E-FE317AA2B61D}" destId="{A2A960ED-7427-479B-B2FC-921AFCA58957}" srcOrd="0" destOrd="0" presId="urn:microsoft.com/office/officeart/2008/layout/PictureAccentList"/>
    <dgm:cxn modelId="{45631122-76C6-475C-9BBB-60BDDD2C0D57}" type="presParOf" srcId="{DC711322-76DA-49B6-9C23-D2A687CFAAAF}" destId="{6FF270A0-EB22-40E1-9785-8AF00EB8E51B}" srcOrd="1" destOrd="0" presId="urn:microsoft.com/office/officeart/2008/layout/PictureAccentList"/>
    <dgm:cxn modelId="{48AEE168-CD11-478D-84AB-96BEEE08A184}" type="presParOf" srcId="{6FF270A0-EB22-40E1-9785-8AF00EB8E51B}" destId="{79D68201-8638-4317-99F9-C99041EA9B74}" srcOrd="0" destOrd="0" presId="urn:microsoft.com/office/officeart/2008/layout/PictureAccentList"/>
    <dgm:cxn modelId="{47ED0E0F-4E63-4FF8-82AF-9843E6FB9B7E}" type="presParOf" srcId="{79D68201-8638-4317-99F9-C99041EA9B74}" destId="{D5CEE023-3DE1-4CA9-B04B-0906C7A819A5}" srcOrd="0" destOrd="0" presId="urn:microsoft.com/office/officeart/2008/layout/PictureAccentList"/>
    <dgm:cxn modelId="{933C0162-D3AA-4BC7-AE0F-A9F773378B84}" type="presParOf" srcId="{79D68201-8638-4317-99F9-C99041EA9B74}" destId="{59EFE1A3-CBED-491F-A4CB-39818B5A29AD}" srcOrd="1" destOrd="0" presId="urn:microsoft.com/office/officeart/2008/layout/PictureAccentList"/>
    <dgm:cxn modelId="{3A1CF535-808E-4686-B5E3-9081510A0E4E}" type="presParOf" srcId="{6FF270A0-EB22-40E1-9785-8AF00EB8E51B}" destId="{82EF45FB-0F90-43B1-90CE-6AA25C3E6898}" srcOrd="1" destOrd="0" presId="urn:microsoft.com/office/officeart/2008/layout/PictureAccentList"/>
    <dgm:cxn modelId="{AC6C7131-C6DF-4FBC-81F8-03523BADC527}" type="presParOf" srcId="{82EF45FB-0F90-43B1-90CE-6AA25C3E6898}" destId="{D40C3B61-ED22-456F-A187-F89BA859E014}" srcOrd="0" destOrd="0" presId="urn:microsoft.com/office/officeart/2008/layout/PictureAccentList"/>
    <dgm:cxn modelId="{AB17A6D3-7576-4B9E-8B08-DFAFC7B6C2F4}" type="presParOf" srcId="{82EF45FB-0F90-43B1-90CE-6AA25C3E6898}" destId="{1BE7BAC1-75E0-45BC-9624-78E90C7E8309}" srcOrd="1" destOrd="0" presId="urn:microsoft.com/office/officeart/2008/layout/PictureAccentList"/>
    <dgm:cxn modelId="{BF391B90-5C52-4726-B3AA-BD0FE937D1EC}" type="presParOf" srcId="{6FF270A0-EB22-40E1-9785-8AF00EB8E51B}" destId="{85A051A8-BA2C-48BB-A140-05865C0CA7FB}" srcOrd="2" destOrd="0" presId="urn:microsoft.com/office/officeart/2008/layout/PictureAccentList"/>
    <dgm:cxn modelId="{24C0FDCD-5DBF-4E5E-B6F3-0403C93088CE}" type="presParOf" srcId="{85A051A8-BA2C-48BB-A140-05865C0CA7FB}" destId="{51E76B52-B525-4478-8AF2-FE85BBB8AA48}" srcOrd="0" destOrd="0" presId="urn:microsoft.com/office/officeart/2008/layout/PictureAccentList"/>
    <dgm:cxn modelId="{8A6210AB-981C-4308-B389-4EEA660156AD}" type="presParOf" srcId="{85A051A8-BA2C-48BB-A140-05865C0CA7FB}" destId="{33016A75-BDC2-4A60-9C59-0538EE51329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5A8AD-80FC-436B-9463-0A9A5FA67660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000" dirty="0" smtClean="0">
              <a:solidFill>
                <a:schemeClr val="tx1"/>
              </a:solidFill>
              <a:latin typeface="DIN Pro Medium" pitchFamily="50" charset="0"/>
            </a:rPr>
            <a:t>2.2. Подтверждение размера прибыли (убытка) КИК</a:t>
          </a:r>
          <a:endParaRPr lang="ru-RU" sz="60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Финансовая отчетность КИК и соответствующее  аудиторское заключение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Штраф 500 000 рублей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Пункт 1.1 статьи 126 НК РФ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5ED9E65D-9232-4E75-A268-CBE4C2FDA740}" type="presOf" srcId="{59252588-7D17-4A09-A6F6-30F6C59955CC}" destId="{A2A960ED-7427-479B-B2FC-921AFCA58957}" srcOrd="0" destOrd="0" presId="urn:microsoft.com/office/officeart/2008/layout/PictureAccentList"/>
    <dgm:cxn modelId="{96E33A4F-21D9-4F62-ADC9-855487AF4E71}" type="presOf" srcId="{25C9F6F6-CF63-4D36-82C5-D6BB250B3DD3}" destId="{1BE7BAC1-75E0-45BC-9624-78E90C7E8309}" srcOrd="0" destOrd="0" presId="urn:microsoft.com/office/officeart/2008/layout/PictureAccentList"/>
    <dgm:cxn modelId="{74DF4574-6207-4203-A465-92706C68A2AE}" type="presOf" srcId="{2CC26FE8-7C31-4022-BF20-B2ADD2A6C467}" destId="{EEF0B407-1785-4BB7-A7DB-0DF986C9785F}" srcOrd="0" destOrd="0" presId="urn:microsoft.com/office/officeart/2008/layout/PictureAccentList"/>
    <dgm:cxn modelId="{48348516-BBB8-4717-8DC6-0D4443A4729E}" type="presOf" srcId="{550DE669-2F4E-4A38-B660-0B662C4D29FB}" destId="{59EFE1A3-CBED-491F-A4CB-39818B5A29AD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B9FAF53E-EDAE-4A5E-9C95-65D20605AB05}" type="presParOf" srcId="{EEF0B407-1785-4BB7-A7DB-0DF986C9785F}" destId="{DC711322-76DA-49B6-9C23-D2A687CFAAAF}" srcOrd="0" destOrd="0" presId="urn:microsoft.com/office/officeart/2008/layout/PictureAccentList"/>
    <dgm:cxn modelId="{3DB7C595-C8F1-4C48-AC31-179CF3F5A925}" type="presParOf" srcId="{DC711322-76DA-49B6-9C23-D2A687CFAAAF}" destId="{FF041B4D-C5C1-4266-9A8E-FE317AA2B61D}" srcOrd="0" destOrd="0" presId="urn:microsoft.com/office/officeart/2008/layout/PictureAccentList"/>
    <dgm:cxn modelId="{59861FB0-A01E-4D16-B3E4-F53A04F481BF}" type="presParOf" srcId="{FF041B4D-C5C1-4266-9A8E-FE317AA2B61D}" destId="{A2A960ED-7427-479B-B2FC-921AFCA58957}" srcOrd="0" destOrd="0" presId="urn:microsoft.com/office/officeart/2008/layout/PictureAccentList"/>
    <dgm:cxn modelId="{64F7CFEB-453E-41EA-B763-6E3C67F9EB3D}" type="presParOf" srcId="{DC711322-76DA-49B6-9C23-D2A687CFAAAF}" destId="{6FF270A0-EB22-40E1-9785-8AF00EB8E51B}" srcOrd="1" destOrd="0" presId="urn:microsoft.com/office/officeart/2008/layout/PictureAccentList"/>
    <dgm:cxn modelId="{18F6DF9B-C808-4713-8C9E-839D6421AFC8}" type="presParOf" srcId="{6FF270A0-EB22-40E1-9785-8AF00EB8E51B}" destId="{79D68201-8638-4317-99F9-C99041EA9B74}" srcOrd="0" destOrd="0" presId="urn:microsoft.com/office/officeart/2008/layout/PictureAccentList"/>
    <dgm:cxn modelId="{B0979414-B74D-444D-A5E2-28AA80393ECA}" type="presParOf" srcId="{79D68201-8638-4317-99F9-C99041EA9B74}" destId="{D5CEE023-3DE1-4CA9-B04B-0906C7A819A5}" srcOrd="0" destOrd="0" presId="urn:microsoft.com/office/officeart/2008/layout/PictureAccentList"/>
    <dgm:cxn modelId="{23E86D91-7F4B-4135-A426-EBC935DD1FFB}" type="presParOf" srcId="{79D68201-8638-4317-99F9-C99041EA9B74}" destId="{59EFE1A3-CBED-491F-A4CB-39818B5A29AD}" srcOrd="1" destOrd="0" presId="urn:microsoft.com/office/officeart/2008/layout/PictureAccentList"/>
    <dgm:cxn modelId="{BDF25E1E-665A-4C54-967D-3B106BE20BCC}" type="presParOf" srcId="{6FF270A0-EB22-40E1-9785-8AF00EB8E51B}" destId="{82EF45FB-0F90-43B1-90CE-6AA25C3E6898}" srcOrd="1" destOrd="0" presId="urn:microsoft.com/office/officeart/2008/layout/PictureAccentList"/>
    <dgm:cxn modelId="{033AFA4B-E406-437C-83E1-CB9F789AD1DD}" type="presParOf" srcId="{82EF45FB-0F90-43B1-90CE-6AA25C3E6898}" destId="{D40C3B61-ED22-456F-A187-F89BA859E014}" srcOrd="0" destOrd="0" presId="urn:microsoft.com/office/officeart/2008/layout/PictureAccentList"/>
    <dgm:cxn modelId="{58BB4A1B-366A-4EFB-9CE9-1320FB3E5C8A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D4E1D-D4CC-49B0-A877-53AF19BBFC16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800CD-80B1-4F1E-B39E-59B6105F68CE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000" dirty="0" smtClean="0">
              <a:solidFill>
                <a:schemeClr val="tx1"/>
              </a:solidFill>
              <a:latin typeface="DIN Pro Medium" pitchFamily="50" charset="0"/>
            </a:rPr>
            <a:t>2.3. Корректировка прибыли КИК</a:t>
          </a:r>
          <a:endParaRPr lang="ru-RU" sz="60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 и / или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Представление расчетов, подтверждающих совершенные корректировки, пояснений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97B7D5-CB08-41B1-8CA7-395D452859CC}" type="presOf" srcId="{2CC26FE8-7C31-4022-BF20-B2ADD2A6C467}" destId="{EEF0B407-1785-4BB7-A7DB-0DF986C9785F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F533F4B9-59BA-4A9D-B0E2-E85B8340DA02}" type="presOf" srcId="{550DE669-2F4E-4A38-B660-0B662C4D29FB}" destId="{59EFE1A3-CBED-491F-A4CB-39818B5A29AD}" srcOrd="0" destOrd="0" presId="urn:microsoft.com/office/officeart/2008/layout/PictureAccentList"/>
    <dgm:cxn modelId="{20440E47-EABA-43B2-ABAE-8DE0FC261CB7}" type="presOf" srcId="{59252588-7D17-4A09-A6F6-30F6C59955CC}" destId="{A2A960ED-7427-479B-B2FC-921AFCA58957}" srcOrd="0" destOrd="0" presId="urn:microsoft.com/office/officeart/2008/layout/PictureAccentList"/>
    <dgm:cxn modelId="{5EEFA2E6-F442-4620-93F9-2476FF0BE4AA}" type="presOf" srcId="{25C9F6F6-CF63-4D36-82C5-D6BB250B3DD3}" destId="{1BE7BAC1-75E0-45BC-9624-78E90C7E8309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F0D855C8-BCA2-4B25-91A2-06917D4B0899}" type="presParOf" srcId="{EEF0B407-1785-4BB7-A7DB-0DF986C9785F}" destId="{DC711322-76DA-49B6-9C23-D2A687CFAAAF}" srcOrd="0" destOrd="0" presId="urn:microsoft.com/office/officeart/2008/layout/PictureAccentList"/>
    <dgm:cxn modelId="{979EADFF-C0F8-4650-ABB5-0FE6EF89FD5C}" type="presParOf" srcId="{DC711322-76DA-49B6-9C23-D2A687CFAAAF}" destId="{FF041B4D-C5C1-4266-9A8E-FE317AA2B61D}" srcOrd="0" destOrd="0" presId="urn:microsoft.com/office/officeart/2008/layout/PictureAccentList"/>
    <dgm:cxn modelId="{F62C08F7-C345-4AA1-AEC4-1C64526C9BF9}" type="presParOf" srcId="{FF041B4D-C5C1-4266-9A8E-FE317AA2B61D}" destId="{A2A960ED-7427-479B-B2FC-921AFCA58957}" srcOrd="0" destOrd="0" presId="urn:microsoft.com/office/officeart/2008/layout/PictureAccentList"/>
    <dgm:cxn modelId="{1B42A717-8EEE-4EDD-99F5-2E0C433EB39D}" type="presParOf" srcId="{DC711322-76DA-49B6-9C23-D2A687CFAAAF}" destId="{6FF270A0-EB22-40E1-9785-8AF00EB8E51B}" srcOrd="1" destOrd="0" presId="urn:microsoft.com/office/officeart/2008/layout/PictureAccentList"/>
    <dgm:cxn modelId="{673BC045-088C-4959-93FC-989B0A87D466}" type="presParOf" srcId="{6FF270A0-EB22-40E1-9785-8AF00EB8E51B}" destId="{79D68201-8638-4317-99F9-C99041EA9B74}" srcOrd="0" destOrd="0" presId="urn:microsoft.com/office/officeart/2008/layout/PictureAccentList"/>
    <dgm:cxn modelId="{2C8C652A-31F7-4074-9C90-CE4903F2374C}" type="presParOf" srcId="{79D68201-8638-4317-99F9-C99041EA9B74}" destId="{D5CEE023-3DE1-4CA9-B04B-0906C7A819A5}" srcOrd="0" destOrd="0" presId="urn:microsoft.com/office/officeart/2008/layout/PictureAccentList"/>
    <dgm:cxn modelId="{717E9548-9634-4B11-BCAE-318781F63F38}" type="presParOf" srcId="{79D68201-8638-4317-99F9-C99041EA9B74}" destId="{59EFE1A3-CBED-491F-A4CB-39818B5A29AD}" srcOrd="1" destOrd="0" presId="urn:microsoft.com/office/officeart/2008/layout/PictureAccentList"/>
    <dgm:cxn modelId="{195BC3D6-3CD3-4F90-93B0-E81B00E78744}" type="presParOf" srcId="{6FF270A0-EB22-40E1-9785-8AF00EB8E51B}" destId="{82EF45FB-0F90-43B1-90CE-6AA25C3E6898}" srcOrd="1" destOrd="0" presId="urn:microsoft.com/office/officeart/2008/layout/PictureAccentList"/>
    <dgm:cxn modelId="{2EEF797B-65E8-45D1-8282-063E91233179}" type="presParOf" srcId="{82EF45FB-0F90-43B1-90CE-6AA25C3E6898}" destId="{D40C3B61-ED22-456F-A187-F89BA859E014}" srcOrd="0" destOrd="0" presId="urn:microsoft.com/office/officeart/2008/layout/PictureAccentList"/>
    <dgm:cxn modelId="{1D4E9109-9C00-4339-BABA-BD1B5F811467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6FD88-A9C3-4E95-8666-5867176BE5C1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000" dirty="0" smtClean="0">
              <a:solidFill>
                <a:schemeClr val="tx1"/>
              </a:solidFill>
              <a:latin typeface="DIN Pro Medium" pitchFamily="50" charset="0"/>
            </a:rPr>
            <a:t>2.4. Курс валюты</a:t>
          </a:r>
          <a:endParaRPr lang="ru-RU" sz="60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Пояснения о порядке расчете примененного курса валюты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A9E66020-BEB5-4429-BC38-188D2B31BD05}" type="presOf" srcId="{25C9F6F6-CF63-4D36-82C5-D6BB250B3DD3}" destId="{1BE7BAC1-75E0-45BC-9624-78E90C7E8309}" srcOrd="0" destOrd="0" presId="urn:microsoft.com/office/officeart/2008/layout/PictureAccentList"/>
    <dgm:cxn modelId="{9F277A3E-07B6-43F0-866D-C6892637F004}" type="presOf" srcId="{550DE669-2F4E-4A38-B660-0B662C4D29FB}" destId="{59EFE1A3-CBED-491F-A4CB-39818B5A29AD}" srcOrd="0" destOrd="0" presId="urn:microsoft.com/office/officeart/2008/layout/PictureAccentList"/>
    <dgm:cxn modelId="{D19ECF36-EB74-4B5D-9AC6-F7F3BC3C262E}" type="presOf" srcId="{59252588-7D17-4A09-A6F6-30F6C59955CC}" destId="{A2A960ED-7427-479B-B2FC-921AFCA58957}" srcOrd="0" destOrd="0" presId="urn:microsoft.com/office/officeart/2008/layout/PictureAccentList"/>
    <dgm:cxn modelId="{67A3C3A2-C0B4-4EFB-9363-A94DE20DEB45}" type="presOf" srcId="{2CC26FE8-7C31-4022-BF20-B2ADD2A6C467}" destId="{EEF0B407-1785-4BB7-A7DB-0DF986C9785F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4EBCA6E1-1318-49CB-9611-98BD898DC391}" type="presParOf" srcId="{EEF0B407-1785-4BB7-A7DB-0DF986C9785F}" destId="{DC711322-76DA-49B6-9C23-D2A687CFAAAF}" srcOrd="0" destOrd="0" presId="urn:microsoft.com/office/officeart/2008/layout/PictureAccentList"/>
    <dgm:cxn modelId="{A6E9D595-8390-441B-A040-D84EC3EEC822}" type="presParOf" srcId="{DC711322-76DA-49B6-9C23-D2A687CFAAAF}" destId="{FF041B4D-C5C1-4266-9A8E-FE317AA2B61D}" srcOrd="0" destOrd="0" presId="urn:microsoft.com/office/officeart/2008/layout/PictureAccentList"/>
    <dgm:cxn modelId="{2F541213-8DB1-46BF-BAEA-CB37E524BAA3}" type="presParOf" srcId="{FF041B4D-C5C1-4266-9A8E-FE317AA2B61D}" destId="{A2A960ED-7427-479B-B2FC-921AFCA58957}" srcOrd="0" destOrd="0" presId="urn:microsoft.com/office/officeart/2008/layout/PictureAccentList"/>
    <dgm:cxn modelId="{B30ACB8A-D1F5-4BEA-B62D-CB10F10F389E}" type="presParOf" srcId="{DC711322-76DA-49B6-9C23-D2A687CFAAAF}" destId="{6FF270A0-EB22-40E1-9785-8AF00EB8E51B}" srcOrd="1" destOrd="0" presId="urn:microsoft.com/office/officeart/2008/layout/PictureAccentList"/>
    <dgm:cxn modelId="{1BFC83B9-A441-4F74-98A9-3AAD44BD391F}" type="presParOf" srcId="{6FF270A0-EB22-40E1-9785-8AF00EB8E51B}" destId="{79D68201-8638-4317-99F9-C99041EA9B74}" srcOrd="0" destOrd="0" presId="urn:microsoft.com/office/officeart/2008/layout/PictureAccentList"/>
    <dgm:cxn modelId="{35DC07FC-161E-4182-8CCC-5E3F89C26D10}" type="presParOf" srcId="{79D68201-8638-4317-99F9-C99041EA9B74}" destId="{D5CEE023-3DE1-4CA9-B04B-0906C7A819A5}" srcOrd="0" destOrd="0" presId="urn:microsoft.com/office/officeart/2008/layout/PictureAccentList"/>
    <dgm:cxn modelId="{9268A164-4321-4312-B965-9F736932041F}" type="presParOf" srcId="{79D68201-8638-4317-99F9-C99041EA9B74}" destId="{59EFE1A3-CBED-491F-A4CB-39818B5A29AD}" srcOrd="1" destOrd="0" presId="urn:microsoft.com/office/officeart/2008/layout/PictureAccentList"/>
    <dgm:cxn modelId="{3F168091-943D-4A34-9573-8F6B92D5069D}" type="presParOf" srcId="{6FF270A0-EB22-40E1-9785-8AF00EB8E51B}" destId="{82EF45FB-0F90-43B1-90CE-6AA25C3E6898}" srcOrd="1" destOrd="0" presId="urn:microsoft.com/office/officeart/2008/layout/PictureAccentList"/>
    <dgm:cxn modelId="{4CD1EDF8-3F91-4C47-A606-C3DF069DA97C}" type="presParOf" srcId="{82EF45FB-0F90-43B1-90CE-6AA25C3E6898}" destId="{D40C3B61-ED22-456F-A187-F89BA859E014}" srcOrd="0" destOrd="0" presId="urn:microsoft.com/office/officeart/2008/layout/PictureAccentList"/>
    <dgm:cxn modelId="{572A7C9E-43BF-4048-ABF8-223024954855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89429-042C-4585-89EC-484C574C6638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800" dirty="0" smtClean="0">
              <a:solidFill>
                <a:schemeClr val="tx1"/>
              </a:solidFill>
              <a:latin typeface="DIN Pro Medium" pitchFamily="50" charset="0"/>
            </a:rPr>
            <a:t>3.1. Расхождение сведений по доходам и расходам: прибыль, НДС и БО</a:t>
          </a:r>
          <a:endParaRPr lang="ru-RU" sz="48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Пояснения о причинах расхождений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68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8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C4317AA7-DE52-4063-8728-E46A4D1C6E2C}" type="presOf" srcId="{25C9F6F6-CF63-4D36-82C5-D6BB250B3DD3}" destId="{1BE7BAC1-75E0-45BC-9624-78E90C7E8309}" srcOrd="0" destOrd="0" presId="urn:microsoft.com/office/officeart/2008/layout/PictureAccentList"/>
    <dgm:cxn modelId="{2131FE1E-F3C7-4E83-9445-EE24E2A2AFE8}" type="presOf" srcId="{2CC26FE8-7C31-4022-BF20-B2ADD2A6C467}" destId="{EEF0B407-1785-4BB7-A7DB-0DF986C9785F}" srcOrd="0" destOrd="0" presId="urn:microsoft.com/office/officeart/2008/layout/PictureAccentList"/>
    <dgm:cxn modelId="{A5999E8F-14CE-4B1A-AA4E-6A40F0450324}" type="presOf" srcId="{59252588-7D17-4A09-A6F6-30F6C59955CC}" destId="{A2A960ED-7427-479B-B2FC-921AFCA58957}" srcOrd="0" destOrd="0" presId="urn:microsoft.com/office/officeart/2008/layout/PictureAccentList"/>
    <dgm:cxn modelId="{24D57D10-944C-4979-921F-AC52C38A5B49}" type="presOf" srcId="{550DE669-2F4E-4A38-B660-0B662C4D29FB}" destId="{59EFE1A3-CBED-491F-A4CB-39818B5A29AD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7012F1B8-DA0C-4D72-A2F6-865C0463EFC4}" type="presParOf" srcId="{EEF0B407-1785-4BB7-A7DB-0DF986C9785F}" destId="{DC711322-76DA-49B6-9C23-D2A687CFAAAF}" srcOrd="0" destOrd="0" presId="urn:microsoft.com/office/officeart/2008/layout/PictureAccentList"/>
    <dgm:cxn modelId="{01561FDF-1774-4F37-AE45-195F1227C3AF}" type="presParOf" srcId="{DC711322-76DA-49B6-9C23-D2A687CFAAAF}" destId="{FF041B4D-C5C1-4266-9A8E-FE317AA2B61D}" srcOrd="0" destOrd="0" presId="urn:microsoft.com/office/officeart/2008/layout/PictureAccentList"/>
    <dgm:cxn modelId="{24CA7DBC-1607-4279-B7DD-A3690C0E76C4}" type="presParOf" srcId="{FF041B4D-C5C1-4266-9A8E-FE317AA2B61D}" destId="{A2A960ED-7427-479B-B2FC-921AFCA58957}" srcOrd="0" destOrd="0" presId="urn:microsoft.com/office/officeart/2008/layout/PictureAccentList"/>
    <dgm:cxn modelId="{3E327A97-5B9C-4E11-8FF5-56D9E1924855}" type="presParOf" srcId="{DC711322-76DA-49B6-9C23-D2A687CFAAAF}" destId="{6FF270A0-EB22-40E1-9785-8AF00EB8E51B}" srcOrd="1" destOrd="0" presId="urn:microsoft.com/office/officeart/2008/layout/PictureAccentList"/>
    <dgm:cxn modelId="{F33BAF59-23C7-4295-824C-8C126059F270}" type="presParOf" srcId="{6FF270A0-EB22-40E1-9785-8AF00EB8E51B}" destId="{79D68201-8638-4317-99F9-C99041EA9B74}" srcOrd="0" destOrd="0" presId="urn:microsoft.com/office/officeart/2008/layout/PictureAccentList"/>
    <dgm:cxn modelId="{707C9430-7D50-4CEC-9FCB-7F97775EADA2}" type="presParOf" srcId="{79D68201-8638-4317-99F9-C99041EA9B74}" destId="{D5CEE023-3DE1-4CA9-B04B-0906C7A819A5}" srcOrd="0" destOrd="0" presId="urn:microsoft.com/office/officeart/2008/layout/PictureAccentList"/>
    <dgm:cxn modelId="{CA0A4B5B-A2D9-46AF-B95D-2A92B11961E1}" type="presParOf" srcId="{79D68201-8638-4317-99F9-C99041EA9B74}" destId="{59EFE1A3-CBED-491F-A4CB-39818B5A29AD}" srcOrd="1" destOrd="0" presId="urn:microsoft.com/office/officeart/2008/layout/PictureAccentList"/>
    <dgm:cxn modelId="{F1D8C1A7-70C0-499E-9A78-8FE400056F98}" type="presParOf" srcId="{6FF270A0-EB22-40E1-9785-8AF00EB8E51B}" destId="{82EF45FB-0F90-43B1-90CE-6AA25C3E6898}" srcOrd="1" destOrd="0" presId="urn:microsoft.com/office/officeart/2008/layout/PictureAccentList"/>
    <dgm:cxn modelId="{56B3896E-71B6-47E9-A530-606E1B2C26B3}" type="presParOf" srcId="{82EF45FB-0F90-43B1-90CE-6AA25C3E6898}" destId="{D40C3B61-ED22-456F-A187-F89BA859E014}" srcOrd="0" destOrd="0" presId="urn:microsoft.com/office/officeart/2008/layout/PictureAccentList"/>
    <dgm:cxn modelId="{B31F12C8-CD22-4C8D-A6AE-73CC4E48CBA6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4B6C022-7E73-4154-B62F-1B2D16EC5619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3.2. Проценты по долговым обязательствам: прибыль и БО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Строка 201 Приложения 2 к Листу 02 НП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 строка 2330 Формы 2 БО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463" custScaleY="60288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18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CAE52A7A-CE63-4CE7-BFD7-838FC90DCC7C}" type="presOf" srcId="{550DE669-2F4E-4A38-B660-0B662C4D29FB}" destId="{59EFE1A3-CBED-491F-A4CB-39818B5A29AD}" srcOrd="0" destOrd="0" presId="urn:microsoft.com/office/officeart/2008/layout/PictureAccentList"/>
    <dgm:cxn modelId="{E2B64CEC-D947-4F0B-BCB1-1B762414F3AA}" type="presOf" srcId="{59252588-7D17-4A09-A6F6-30F6C59955CC}" destId="{A2A960ED-7427-479B-B2FC-921AFCA58957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EA63B76C-69E5-47D3-B62F-2E3BD798EDE4}" type="presOf" srcId="{2CC26FE8-7C31-4022-BF20-B2ADD2A6C467}" destId="{EEF0B407-1785-4BB7-A7DB-0DF986C9785F}" srcOrd="0" destOrd="0" presId="urn:microsoft.com/office/officeart/2008/layout/PictureAccentList"/>
    <dgm:cxn modelId="{3C0C29F7-FAF5-4F4F-90C2-6A0133BBFF73}" type="presParOf" srcId="{EEF0B407-1785-4BB7-A7DB-0DF986C9785F}" destId="{DC711322-76DA-49B6-9C23-D2A687CFAAAF}" srcOrd="0" destOrd="0" presId="urn:microsoft.com/office/officeart/2008/layout/PictureAccentList"/>
    <dgm:cxn modelId="{9B08063F-89F3-456A-90D4-54D78F22AE96}" type="presParOf" srcId="{DC711322-76DA-49B6-9C23-D2A687CFAAAF}" destId="{FF041B4D-C5C1-4266-9A8E-FE317AA2B61D}" srcOrd="0" destOrd="0" presId="urn:microsoft.com/office/officeart/2008/layout/PictureAccentList"/>
    <dgm:cxn modelId="{F61D6894-1B3D-4A43-862A-B682243FA1D4}" type="presParOf" srcId="{FF041B4D-C5C1-4266-9A8E-FE317AA2B61D}" destId="{A2A960ED-7427-479B-B2FC-921AFCA58957}" srcOrd="0" destOrd="0" presId="urn:microsoft.com/office/officeart/2008/layout/PictureAccentList"/>
    <dgm:cxn modelId="{38687F0E-1867-4B59-B892-AFF51BFF1205}" type="presParOf" srcId="{DC711322-76DA-49B6-9C23-D2A687CFAAAF}" destId="{6FF270A0-EB22-40E1-9785-8AF00EB8E51B}" srcOrd="1" destOrd="0" presId="urn:microsoft.com/office/officeart/2008/layout/PictureAccentList"/>
    <dgm:cxn modelId="{912A8CFE-584E-494D-98F1-4FE1A857F99E}" type="presParOf" srcId="{6FF270A0-EB22-40E1-9785-8AF00EB8E51B}" destId="{79D68201-8638-4317-99F9-C99041EA9B74}" srcOrd="0" destOrd="0" presId="urn:microsoft.com/office/officeart/2008/layout/PictureAccentList"/>
    <dgm:cxn modelId="{8917C808-D115-4A99-941D-980A331726BC}" type="presParOf" srcId="{79D68201-8638-4317-99F9-C99041EA9B74}" destId="{D5CEE023-3DE1-4CA9-B04B-0906C7A819A5}" srcOrd="0" destOrd="0" presId="urn:microsoft.com/office/officeart/2008/layout/PictureAccentList"/>
    <dgm:cxn modelId="{71B58F5B-62C1-4729-92B9-3080059E4A7F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045A1-C8A6-4299-A43A-C3EE8E65A0D1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3.3. Реализация амортизируемого имущества: прибыль и БО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Строка 030 Приложения 3 к Листу 02 НП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 строка 4211 Отчета о ДДС БО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384" custScaleY="60347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18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2AE49-D704-4B96-BF67-C25E5ED810A5}" type="presOf" srcId="{2CC26FE8-7C31-4022-BF20-B2ADD2A6C467}" destId="{EEF0B407-1785-4BB7-A7DB-0DF986C9785F}" srcOrd="0" destOrd="0" presId="urn:microsoft.com/office/officeart/2008/layout/PictureAccentList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01B09699-B1EC-4B32-93E1-A738B38D36DF}" type="presOf" srcId="{550DE669-2F4E-4A38-B660-0B662C4D29FB}" destId="{59EFE1A3-CBED-491F-A4CB-39818B5A29AD}" srcOrd="0" destOrd="0" presId="urn:microsoft.com/office/officeart/2008/layout/PictureAccentList"/>
    <dgm:cxn modelId="{44F39009-57AE-4979-A247-4011EDEE4A3D}" type="presOf" srcId="{59252588-7D17-4A09-A6F6-30F6C59955CC}" destId="{A2A960ED-7427-479B-B2FC-921AFCA58957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F0B2357D-36DC-43EE-B606-84D58193588E}" type="presParOf" srcId="{EEF0B407-1785-4BB7-A7DB-0DF986C9785F}" destId="{DC711322-76DA-49B6-9C23-D2A687CFAAAF}" srcOrd="0" destOrd="0" presId="urn:microsoft.com/office/officeart/2008/layout/PictureAccentList"/>
    <dgm:cxn modelId="{D05ED4D2-F856-4EC9-A1DF-66D828BBA1C6}" type="presParOf" srcId="{DC711322-76DA-49B6-9C23-D2A687CFAAAF}" destId="{FF041B4D-C5C1-4266-9A8E-FE317AA2B61D}" srcOrd="0" destOrd="0" presId="urn:microsoft.com/office/officeart/2008/layout/PictureAccentList"/>
    <dgm:cxn modelId="{302F7093-4BAD-4D35-8BE5-04CEF0ADCEC3}" type="presParOf" srcId="{FF041B4D-C5C1-4266-9A8E-FE317AA2B61D}" destId="{A2A960ED-7427-479B-B2FC-921AFCA58957}" srcOrd="0" destOrd="0" presId="urn:microsoft.com/office/officeart/2008/layout/PictureAccentList"/>
    <dgm:cxn modelId="{24A811EC-4239-4E1D-8D23-9A6EC73E7D95}" type="presParOf" srcId="{DC711322-76DA-49B6-9C23-D2A687CFAAAF}" destId="{6FF270A0-EB22-40E1-9785-8AF00EB8E51B}" srcOrd="1" destOrd="0" presId="urn:microsoft.com/office/officeart/2008/layout/PictureAccentList"/>
    <dgm:cxn modelId="{3B585B07-703D-4BC2-93A2-387CB210082A}" type="presParOf" srcId="{6FF270A0-EB22-40E1-9785-8AF00EB8E51B}" destId="{79D68201-8638-4317-99F9-C99041EA9B74}" srcOrd="0" destOrd="0" presId="urn:microsoft.com/office/officeart/2008/layout/PictureAccentList"/>
    <dgm:cxn modelId="{4AEA7D98-37A3-496B-9D12-69017C70DA86}" type="presParOf" srcId="{79D68201-8638-4317-99F9-C99041EA9B74}" destId="{D5CEE023-3DE1-4CA9-B04B-0906C7A819A5}" srcOrd="0" destOrd="0" presId="urn:microsoft.com/office/officeart/2008/layout/PictureAccentList"/>
    <dgm:cxn modelId="{3BD6CD4D-FC3C-44FC-951A-F25609882168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600" dirty="0" smtClean="0">
              <a:solidFill>
                <a:schemeClr val="tx1"/>
              </a:solidFill>
              <a:latin typeface="DIN Pro Medium" pitchFamily="50" charset="0"/>
            </a:rPr>
            <a:t>1.1. Пониженные ставки</a:t>
          </a:r>
          <a:endParaRPr lang="ru-RU" sz="6600" dirty="0">
            <a:solidFill>
              <a:schemeClr val="tx1"/>
            </a:solidFill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/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/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/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/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Документы, подтверждающие право применения пониженной ставки с учетом специфики льготного налогообложения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/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/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4F4D758C-CCC4-4ED1-9610-6711AD5E6450}" type="presOf" srcId="{25C9F6F6-CF63-4D36-82C5-D6BB250B3DD3}" destId="{1BE7BAC1-75E0-45BC-9624-78E90C7E8309}" srcOrd="0" destOrd="0" presId="urn:microsoft.com/office/officeart/2008/layout/PictureAccentList"/>
    <dgm:cxn modelId="{A051443F-FB5D-469E-99BD-C321FC6CB2C9}" type="presOf" srcId="{2CC26FE8-7C31-4022-BF20-B2ADD2A6C467}" destId="{EEF0B407-1785-4BB7-A7DB-0DF986C9785F}" srcOrd="0" destOrd="0" presId="urn:microsoft.com/office/officeart/2008/layout/PictureAccentList"/>
    <dgm:cxn modelId="{1AAE6EFF-5175-4E33-B3CF-F0E497D9E858}" type="presOf" srcId="{59252588-7D17-4A09-A6F6-30F6C59955CC}" destId="{A2A960ED-7427-479B-B2FC-921AFCA58957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3B5F4E33-3F28-4891-8AE4-39C23358CAB4}" type="presOf" srcId="{550DE669-2F4E-4A38-B660-0B662C4D29FB}" destId="{59EFE1A3-CBED-491F-A4CB-39818B5A29AD}" srcOrd="0" destOrd="0" presId="urn:microsoft.com/office/officeart/2008/layout/PictureAccentList"/>
    <dgm:cxn modelId="{1A4EE927-44DC-4647-8E7B-19B7F4CEF368}" type="presParOf" srcId="{EEF0B407-1785-4BB7-A7DB-0DF986C9785F}" destId="{DC711322-76DA-49B6-9C23-D2A687CFAAAF}" srcOrd="0" destOrd="0" presId="urn:microsoft.com/office/officeart/2008/layout/PictureAccentList"/>
    <dgm:cxn modelId="{07717EED-0554-4B6F-9BE4-BEF63C95DC1D}" type="presParOf" srcId="{DC711322-76DA-49B6-9C23-D2A687CFAAAF}" destId="{FF041B4D-C5C1-4266-9A8E-FE317AA2B61D}" srcOrd="0" destOrd="0" presId="urn:microsoft.com/office/officeart/2008/layout/PictureAccentList"/>
    <dgm:cxn modelId="{892BCF44-E5E1-4848-8C1D-799EF5F14AD9}" type="presParOf" srcId="{FF041B4D-C5C1-4266-9A8E-FE317AA2B61D}" destId="{A2A960ED-7427-479B-B2FC-921AFCA58957}" srcOrd="0" destOrd="0" presId="urn:microsoft.com/office/officeart/2008/layout/PictureAccentList"/>
    <dgm:cxn modelId="{B97206EE-7B0D-4C9C-AFE8-63A7CD3CF274}" type="presParOf" srcId="{DC711322-76DA-49B6-9C23-D2A687CFAAAF}" destId="{6FF270A0-EB22-40E1-9785-8AF00EB8E51B}" srcOrd="1" destOrd="0" presId="urn:microsoft.com/office/officeart/2008/layout/PictureAccentList"/>
    <dgm:cxn modelId="{12DE2D7C-6F94-41B6-A357-ED721581A514}" type="presParOf" srcId="{6FF270A0-EB22-40E1-9785-8AF00EB8E51B}" destId="{79D68201-8638-4317-99F9-C99041EA9B74}" srcOrd="0" destOrd="0" presId="urn:microsoft.com/office/officeart/2008/layout/PictureAccentList"/>
    <dgm:cxn modelId="{23CAD772-1BAE-4700-84AC-D7AD7E385FF9}" type="presParOf" srcId="{79D68201-8638-4317-99F9-C99041EA9B74}" destId="{D5CEE023-3DE1-4CA9-B04B-0906C7A819A5}" srcOrd="0" destOrd="0" presId="urn:microsoft.com/office/officeart/2008/layout/PictureAccentList"/>
    <dgm:cxn modelId="{2B224BE1-E9D1-45B9-A33A-371ABE9601A6}" type="presParOf" srcId="{79D68201-8638-4317-99F9-C99041EA9B74}" destId="{59EFE1A3-CBED-491F-A4CB-39818B5A29AD}" srcOrd="1" destOrd="0" presId="urn:microsoft.com/office/officeart/2008/layout/PictureAccentList"/>
    <dgm:cxn modelId="{F2491AE6-2B67-421F-920B-CDE75C0B7ED7}" type="presParOf" srcId="{6FF270A0-EB22-40E1-9785-8AF00EB8E51B}" destId="{82EF45FB-0F90-43B1-90CE-6AA25C3E6898}" srcOrd="1" destOrd="0" presId="urn:microsoft.com/office/officeart/2008/layout/PictureAccentList"/>
    <dgm:cxn modelId="{B5D5556A-619A-408B-B86D-DC532E2D7153}" type="presParOf" srcId="{82EF45FB-0F90-43B1-90CE-6AA25C3E6898}" destId="{D40C3B61-ED22-456F-A187-F89BA859E014}" srcOrd="0" destOrd="0" presId="urn:microsoft.com/office/officeart/2008/layout/PictureAccentList"/>
    <dgm:cxn modelId="{E61A67A6-82FD-49BC-853C-F85949BDA97A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D10C11-6FE1-4F84-9130-2F7DAEB37713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3.4. Дивиденды к выплате: прибыль и БО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Строка 001 Листа 03 НП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 строка 4322 Отчета о ДДС БО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463" custScaleY="60347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18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95042-0204-48B1-B414-15B1BF208D8B}" type="presOf" srcId="{2CC26FE8-7C31-4022-BF20-B2ADD2A6C467}" destId="{EEF0B407-1785-4BB7-A7DB-0DF986C9785F}" srcOrd="0" destOrd="0" presId="urn:microsoft.com/office/officeart/2008/layout/PictureAccentList"/>
    <dgm:cxn modelId="{BF2471C7-B33F-47B4-9B7A-13671522E6A5}" type="presOf" srcId="{59252588-7D17-4A09-A6F6-30F6C59955CC}" destId="{A2A960ED-7427-479B-B2FC-921AFCA58957}" srcOrd="0" destOrd="0" presId="urn:microsoft.com/office/officeart/2008/layout/PictureAccentList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ABD836BA-2871-47C5-9911-74D7F9A12A0F}" type="presOf" srcId="{550DE669-2F4E-4A38-B660-0B662C4D29FB}" destId="{59EFE1A3-CBED-491F-A4CB-39818B5A29AD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436D72C6-3E3F-4911-AA2C-41E0B878B6BD}" type="presParOf" srcId="{EEF0B407-1785-4BB7-A7DB-0DF986C9785F}" destId="{DC711322-76DA-49B6-9C23-D2A687CFAAAF}" srcOrd="0" destOrd="0" presId="urn:microsoft.com/office/officeart/2008/layout/PictureAccentList"/>
    <dgm:cxn modelId="{1A3D6137-6275-482F-AA2B-06894C58F40D}" type="presParOf" srcId="{DC711322-76DA-49B6-9C23-D2A687CFAAAF}" destId="{FF041B4D-C5C1-4266-9A8E-FE317AA2B61D}" srcOrd="0" destOrd="0" presId="urn:microsoft.com/office/officeart/2008/layout/PictureAccentList"/>
    <dgm:cxn modelId="{B11146D4-D8B6-4E0F-8326-0AE25E5F2017}" type="presParOf" srcId="{FF041B4D-C5C1-4266-9A8E-FE317AA2B61D}" destId="{A2A960ED-7427-479B-B2FC-921AFCA58957}" srcOrd="0" destOrd="0" presId="urn:microsoft.com/office/officeart/2008/layout/PictureAccentList"/>
    <dgm:cxn modelId="{99E90768-6D7A-4A01-B0CA-BDEFDA3E7F09}" type="presParOf" srcId="{DC711322-76DA-49B6-9C23-D2A687CFAAAF}" destId="{6FF270A0-EB22-40E1-9785-8AF00EB8E51B}" srcOrd="1" destOrd="0" presId="urn:microsoft.com/office/officeart/2008/layout/PictureAccentList"/>
    <dgm:cxn modelId="{9FAE0132-6E94-4278-BB2B-3CE6298CA5C9}" type="presParOf" srcId="{6FF270A0-EB22-40E1-9785-8AF00EB8E51B}" destId="{79D68201-8638-4317-99F9-C99041EA9B74}" srcOrd="0" destOrd="0" presId="urn:microsoft.com/office/officeart/2008/layout/PictureAccentList"/>
    <dgm:cxn modelId="{C5F6C983-B630-4E95-A0F7-AA0315BE5E63}" type="presParOf" srcId="{79D68201-8638-4317-99F9-C99041EA9B74}" destId="{D5CEE023-3DE1-4CA9-B04B-0906C7A819A5}" srcOrd="0" destOrd="0" presId="urn:microsoft.com/office/officeart/2008/layout/PictureAccentList"/>
    <dgm:cxn modelId="{FE59482C-0461-4BCC-A2B4-7681E6E8D47D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17543-0AA8-4F10-9577-1895A38AFC42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3.5. Дивиденды к получению: прибыль и БО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DIN Pro Medium" pitchFamily="50" charset="0"/>
            </a:rPr>
            <a:t>Строка 080 Раздела А Листа 03 НП </a:t>
          </a:r>
        </a:p>
        <a:p>
          <a:r>
            <a:rPr lang="ru-RU" sz="3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sz="3200" dirty="0" smtClean="0">
              <a:solidFill>
                <a:schemeClr val="tx1"/>
              </a:solidFill>
              <a:latin typeface="DIN Pro Medium" pitchFamily="50" charset="0"/>
            </a:rPr>
            <a:t> строка 4214 Отчета о ДДС БО</a:t>
          </a:r>
          <a:endParaRPr lang="ru-RU" sz="3200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463" custScaleY="60347" custLinFactNeighborX="-40761" custLinFactNeighborY="42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18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884E9419-E658-4B24-9967-A58C975683F1}" type="presOf" srcId="{2CC26FE8-7C31-4022-BF20-B2ADD2A6C467}" destId="{EEF0B407-1785-4BB7-A7DB-0DF986C9785F}" srcOrd="0" destOrd="0" presId="urn:microsoft.com/office/officeart/2008/layout/PictureAccentList"/>
    <dgm:cxn modelId="{9EA972A1-8227-4482-93A5-4150F1EE4916}" type="presOf" srcId="{550DE669-2F4E-4A38-B660-0B662C4D29FB}" destId="{59EFE1A3-CBED-491F-A4CB-39818B5A29AD}" srcOrd="0" destOrd="0" presId="urn:microsoft.com/office/officeart/2008/layout/PictureAccentList"/>
    <dgm:cxn modelId="{0ACDADC7-2E5F-433C-A563-6CDA5640205C}" type="presOf" srcId="{59252588-7D17-4A09-A6F6-30F6C59955CC}" destId="{A2A960ED-7427-479B-B2FC-921AFCA58957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E959B78E-947A-4AA8-BECA-F92F25C81148}" type="presParOf" srcId="{EEF0B407-1785-4BB7-A7DB-0DF986C9785F}" destId="{DC711322-76DA-49B6-9C23-D2A687CFAAAF}" srcOrd="0" destOrd="0" presId="urn:microsoft.com/office/officeart/2008/layout/PictureAccentList"/>
    <dgm:cxn modelId="{28629405-B385-429C-86C9-ADCCCB0EA671}" type="presParOf" srcId="{DC711322-76DA-49B6-9C23-D2A687CFAAAF}" destId="{FF041B4D-C5C1-4266-9A8E-FE317AA2B61D}" srcOrd="0" destOrd="0" presId="urn:microsoft.com/office/officeart/2008/layout/PictureAccentList"/>
    <dgm:cxn modelId="{16BFC09A-EADF-4CC4-A9E0-4FF391425B9E}" type="presParOf" srcId="{FF041B4D-C5C1-4266-9A8E-FE317AA2B61D}" destId="{A2A960ED-7427-479B-B2FC-921AFCA58957}" srcOrd="0" destOrd="0" presId="urn:microsoft.com/office/officeart/2008/layout/PictureAccentList"/>
    <dgm:cxn modelId="{D290B2C8-157C-44B7-B0E1-1F64C7F1D34C}" type="presParOf" srcId="{DC711322-76DA-49B6-9C23-D2A687CFAAAF}" destId="{6FF270A0-EB22-40E1-9785-8AF00EB8E51B}" srcOrd="1" destOrd="0" presId="urn:microsoft.com/office/officeart/2008/layout/PictureAccentList"/>
    <dgm:cxn modelId="{B421FFCF-18CE-458D-8B2A-80F950620D41}" type="presParOf" srcId="{6FF270A0-EB22-40E1-9785-8AF00EB8E51B}" destId="{79D68201-8638-4317-99F9-C99041EA9B74}" srcOrd="0" destOrd="0" presId="urn:microsoft.com/office/officeart/2008/layout/PictureAccentList"/>
    <dgm:cxn modelId="{5FFACE26-F18E-4062-AF66-299610F627A6}" type="presParOf" srcId="{79D68201-8638-4317-99F9-C99041EA9B74}" destId="{D5CEE023-3DE1-4CA9-B04B-0906C7A819A5}" srcOrd="0" destOrd="0" presId="urn:microsoft.com/office/officeart/2008/layout/PictureAccentList"/>
    <dgm:cxn modelId="{004C6EB3-49B3-447A-8297-FD88F43C6986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4F714-9D1A-42E4-AFEE-98F8DA93BB4F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3.6. Продажа акций: прибыль, НДС и БО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Строки 020 и 023 Приложения 1 к Листу 02, 010 Листа 05 НП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 строка 4212 Отчета о ДДС БО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Код 1010243 Раздела 7 НДС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 custLinFactNeighborX="-4" custLinFactNeighborY="45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463" custScaleY="60347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224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3FE2D-63CB-4536-AED1-E3DE61D38AAE}" type="presOf" srcId="{550DE669-2F4E-4A38-B660-0B662C4D29FB}" destId="{59EFE1A3-CBED-491F-A4CB-39818B5A29AD}" srcOrd="0" destOrd="0" presId="urn:microsoft.com/office/officeart/2008/layout/PictureAccentList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72781A87-52E8-42A7-BFDB-27BB42F58C2F}" type="presOf" srcId="{2CC26FE8-7C31-4022-BF20-B2ADD2A6C467}" destId="{EEF0B407-1785-4BB7-A7DB-0DF986C9785F}" srcOrd="0" destOrd="0" presId="urn:microsoft.com/office/officeart/2008/layout/PictureAccentList"/>
    <dgm:cxn modelId="{CD16F762-56AD-41D2-964B-41202C2F243A}" type="presOf" srcId="{59252588-7D17-4A09-A6F6-30F6C59955CC}" destId="{A2A960ED-7427-479B-B2FC-921AFCA58957}" srcOrd="0" destOrd="0" presId="urn:microsoft.com/office/officeart/2008/layout/PictureAccentList"/>
    <dgm:cxn modelId="{F602FB82-F5A6-4FAF-9CEC-11F6AB2C4772}" type="presParOf" srcId="{EEF0B407-1785-4BB7-A7DB-0DF986C9785F}" destId="{DC711322-76DA-49B6-9C23-D2A687CFAAAF}" srcOrd="0" destOrd="0" presId="urn:microsoft.com/office/officeart/2008/layout/PictureAccentList"/>
    <dgm:cxn modelId="{374BEB30-8BC8-44D4-A515-EB46FDB6AE16}" type="presParOf" srcId="{DC711322-76DA-49B6-9C23-D2A687CFAAAF}" destId="{FF041B4D-C5C1-4266-9A8E-FE317AA2B61D}" srcOrd="0" destOrd="0" presId="urn:microsoft.com/office/officeart/2008/layout/PictureAccentList"/>
    <dgm:cxn modelId="{CBC20E52-9F21-4CDB-BEE0-18BB50041C1A}" type="presParOf" srcId="{FF041B4D-C5C1-4266-9A8E-FE317AA2B61D}" destId="{A2A960ED-7427-479B-B2FC-921AFCA58957}" srcOrd="0" destOrd="0" presId="urn:microsoft.com/office/officeart/2008/layout/PictureAccentList"/>
    <dgm:cxn modelId="{3AB69A87-C5A5-4C60-9E63-5FB9F1CA7F39}" type="presParOf" srcId="{DC711322-76DA-49B6-9C23-D2A687CFAAAF}" destId="{6FF270A0-EB22-40E1-9785-8AF00EB8E51B}" srcOrd="1" destOrd="0" presId="urn:microsoft.com/office/officeart/2008/layout/PictureAccentList"/>
    <dgm:cxn modelId="{C16AE329-A6A2-4028-A38B-E8649C286C1B}" type="presParOf" srcId="{6FF270A0-EB22-40E1-9785-8AF00EB8E51B}" destId="{79D68201-8638-4317-99F9-C99041EA9B74}" srcOrd="0" destOrd="0" presId="urn:microsoft.com/office/officeart/2008/layout/PictureAccentList"/>
    <dgm:cxn modelId="{D2DFB64E-DCFA-49DC-A4E8-8DE3EFBFF9D6}" type="presParOf" srcId="{79D68201-8638-4317-99F9-C99041EA9B74}" destId="{D5CEE023-3DE1-4CA9-B04B-0906C7A819A5}" srcOrd="0" destOrd="0" presId="urn:microsoft.com/office/officeart/2008/layout/PictureAccentList"/>
    <dgm:cxn modelId="{0B9A9C84-8FEB-42D5-A40D-5414E2F22D42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DE22D-DDB8-472D-A04B-0392BFF02FBF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3.7. Реализация земельного участка: прибыль и НДС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Строка 240 Приложения 3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к Листу 02 НП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Код 1010806 Раздела 7 НДС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 custLinFactNeighborX="-4" custLinFactNeighborY="45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463" custScaleY="60347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224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1C22619C-FFF0-45F5-A54A-B7F56F1CE4CE}" type="presOf" srcId="{2CC26FE8-7C31-4022-BF20-B2ADD2A6C467}" destId="{EEF0B407-1785-4BB7-A7DB-0DF986C9785F}" srcOrd="0" destOrd="0" presId="urn:microsoft.com/office/officeart/2008/layout/PictureAccentList"/>
    <dgm:cxn modelId="{D7FDA206-D1D4-4E69-9B29-9D9C1B73F34B}" type="presOf" srcId="{550DE669-2F4E-4A38-B660-0B662C4D29FB}" destId="{59EFE1A3-CBED-491F-A4CB-39818B5A29AD}" srcOrd="0" destOrd="0" presId="urn:microsoft.com/office/officeart/2008/layout/PictureAccentList"/>
    <dgm:cxn modelId="{87536F44-0F82-4785-9998-C75484FEACE9}" type="presOf" srcId="{59252588-7D17-4A09-A6F6-30F6C59955CC}" destId="{A2A960ED-7427-479B-B2FC-921AFCA58957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07D0251A-9600-4232-BF71-337D4B8BA008}" type="presParOf" srcId="{EEF0B407-1785-4BB7-A7DB-0DF986C9785F}" destId="{DC711322-76DA-49B6-9C23-D2A687CFAAAF}" srcOrd="0" destOrd="0" presId="urn:microsoft.com/office/officeart/2008/layout/PictureAccentList"/>
    <dgm:cxn modelId="{BDBE8764-678B-4B61-BBAF-93FEF9D663EF}" type="presParOf" srcId="{DC711322-76DA-49B6-9C23-D2A687CFAAAF}" destId="{FF041B4D-C5C1-4266-9A8E-FE317AA2B61D}" srcOrd="0" destOrd="0" presId="urn:microsoft.com/office/officeart/2008/layout/PictureAccentList"/>
    <dgm:cxn modelId="{45F5E781-C0C3-42F9-9F89-86A00D5CC175}" type="presParOf" srcId="{FF041B4D-C5C1-4266-9A8E-FE317AA2B61D}" destId="{A2A960ED-7427-479B-B2FC-921AFCA58957}" srcOrd="0" destOrd="0" presId="urn:microsoft.com/office/officeart/2008/layout/PictureAccentList"/>
    <dgm:cxn modelId="{B01B871C-8291-4BCC-BD0C-2F97FC61CB09}" type="presParOf" srcId="{DC711322-76DA-49B6-9C23-D2A687CFAAAF}" destId="{6FF270A0-EB22-40E1-9785-8AF00EB8E51B}" srcOrd="1" destOrd="0" presId="urn:microsoft.com/office/officeart/2008/layout/PictureAccentList"/>
    <dgm:cxn modelId="{222B41D1-FE29-4D02-B2F6-7F608D119157}" type="presParOf" srcId="{6FF270A0-EB22-40E1-9785-8AF00EB8E51B}" destId="{79D68201-8638-4317-99F9-C99041EA9B74}" srcOrd="0" destOrd="0" presId="urn:microsoft.com/office/officeart/2008/layout/PictureAccentList"/>
    <dgm:cxn modelId="{533D8DD9-6F3E-4654-9AC2-EFC58B0CBA5C}" type="presParOf" srcId="{79D68201-8638-4317-99F9-C99041EA9B74}" destId="{D5CEE023-3DE1-4CA9-B04B-0906C7A819A5}" srcOrd="0" destOrd="0" presId="urn:microsoft.com/office/officeart/2008/layout/PictureAccentList"/>
    <dgm:cxn modelId="{DC91D920-BF7A-4621-B81A-AA9CE7CDC892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4AA4D-81DE-491D-9B65-EF4E2BD52B8F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  <a:latin typeface="DIN Pro Medium" pitchFamily="50" charset="0"/>
            </a:rPr>
            <a:t>3.8. Выручка ОПХ, ЖК и СКФ: прибыль и НДС</a:t>
          </a:r>
          <a:endParaRPr lang="ru-RU" sz="4400" dirty="0">
            <a:solidFill>
              <a:schemeClr val="tx1"/>
            </a:solidFill>
            <a:latin typeface="DIN Pro Medium" pitchFamily="50" charset="0"/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Строка 180 Приложения 3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к Листу 02 НП 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Коды 1010255, 1010231, 1010211, 1010295, 1010239 Раздела 7 НДС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16727" custLinFactNeighborX="-4" custLinFactNeighborY="45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1" custScaleX="80463" custScaleY="60347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1" custScaleX="106349" custScaleY="224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D70A96DA-9426-4EB0-B301-E400056A2C9B}" type="presOf" srcId="{550DE669-2F4E-4A38-B660-0B662C4D29FB}" destId="{59EFE1A3-CBED-491F-A4CB-39818B5A29AD}" srcOrd="0" destOrd="0" presId="urn:microsoft.com/office/officeart/2008/layout/PictureAccentList"/>
    <dgm:cxn modelId="{655E66F7-17AB-40FF-9839-83EAA055533F}" type="presOf" srcId="{59252588-7D17-4A09-A6F6-30F6C59955CC}" destId="{A2A960ED-7427-479B-B2FC-921AFCA58957}" srcOrd="0" destOrd="0" presId="urn:microsoft.com/office/officeart/2008/layout/PictureAccentList"/>
    <dgm:cxn modelId="{D7422868-E6F1-42C6-9A2C-523A45B7C31A}" type="presOf" srcId="{2CC26FE8-7C31-4022-BF20-B2ADD2A6C467}" destId="{EEF0B407-1785-4BB7-A7DB-0DF986C9785F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77228E4F-5E0D-4CA5-B203-FAB946A76F82}" type="presParOf" srcId="{EEF0B407-1785-4BB7-A7DB-0DF986C9785F}" destId="{DC711322-76DA-49B6-9C23-D2A687CFAAAF}" srcOrd="0" destOrd="0" presId="urn:microsoft.com/office/officeart/2008/layout/PictureAccentList"/>
    <dgm:cxn modelId="{BD2A9891-0754-4C10-9DC3-DFCB38F751E8}" type="presParOf" srcId="{DC711322-76DA-49B6-9C23-D2A687CFAAAF}" destId="{FF041B4D-C5C1-4266-9A8E-FE317AA2B61D}" srcOrd="0" destOrd="0" presId="urn:microsoft.com/office/officeart/2008/layout/PictureAccentList"/>
    <dgm:cxn modelId="{03D11B19-6722-44EB-82AA-95AFE8273D8C}" type="presParOf" srcId="{FF041B4D-C5C1-4266-9A8E-FE317AA2B61D}" destId="{A2A960ED-7427-479B-B2FC-921AFCA58957}" srcOrd="0" destOrd="0" presId="urn:microsoft.com/office/officeart/2008/layout/PictureAccentList"/>
    <dgm:cxn modelId="{3854E613-94D0-4B7D-B8B8-A3188E6448E3}" type="presParOf" srcId="{DC711322-76DA-49B6-9C23-D2A687CFAAAF}" destId="{6FF270A0-EB22-40E1-9785-8AF00EB8E51B}" srcOrd="1" destOrd="0" presId="urn:microsoft.com/office/officeart/2008/layout/PictureAccentList"/>
    <dgm:cxn modelId="{98F0FE37-54C5-4187-AC4B-E9C9B2B97018}" type="presParOf" srcId="{6FF270A0-EB22-40E1-9785-8AF00EB8E51B}" destId="{79D68201-8638-4317-99F9-C99041EA9B74}" srcOrd="0" destOrd="0" presId="urn:microsoft.com/office/officeart/2008/layout/PictureAccentList"/>
    <dgm:cxn modelId="{65BEC3C2-3F07-454C-9201-BD5F2B6600D0}" type="presParOf" srcId="{79D68201-8638-4317-99F9-C99041EA9B74}" destId="{D5CEE023-3DE1-4CA9-B04B-0906C7A819A5}" srcOrd="0" destOrd="0" presId="urn:microsoft.com/office/officeart/2008/layout/PictureAccentList"/>
    <dgm:cxn modelId="{8FA4E9BA-10A9-4AB9-A84D-1B8B2C55D812}" type="presParOf" srcId="{79D68201-8638-4317-99F9-C99041EA9B74}" destId="{59EFE1A3-CBED-491F-A4CB-39818B5A29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4396A-43E5-4D6A-B4B6-74DA02BD8D65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6600" dirty="0" smtClean="0">
              <a:solidFill>
                <a:schemeClr val="tx1"/>
              </a:solidFill>
              <a:latin typeface="DIN Pro Medium" pitchFamily="50" charset="0"/>
            </a:rPr>
            <a:t>1.2. Налоговый убыток</a:t>
          </a:r>
          <a:endParaRPr lang="ru-RU" sz="6600" dirty="0">
            <a:solidFill>
              <a:schemeClr val="tx1"/>
            </a:solidFill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Пояснения, обосновывающие причину формирования и размер полученного убытка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5AF4F-8C7B-4AD7-BC96-FECB32B61182}" type="presOf" srcId="{550DE669-2F4E-4A38-B660-0B662C4D29FB}" destId="{59EFE1A3-CBED-491F-A4CB-39818B5A29AD}" srcOrd="0" destOrd="0" presId="urn:microsoft.com/office/officeart/2008/layout/PictureAccentList"/>
    <dgm:cxn modelId="{CFD35A58-1221-4E91-B417-FDEA645E2357}" type="presOf" srcId="{59252588-7D17-4A09-A6F6-30F6C59955CC}" destId="{A2A960ED-7427-479B-B2FC-921AFCA58957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C8BDA8F5-922A-40C2-BB3B-EA20564C5316}" type="presOf" srcId="{2CC26FE8-7C31-4022-BF20-B2ADD2A6C467}" destId="{EEF0B407-1785-4BB7-A7DB-0DF986C9785F}" srcOrd="0" destOrd="0" presId="urn:microsoft.com/office/officeart/2008/layout/PictureAccentList"/>
    <dgm:cxn modelId="{D89B87D4-D793-40A7-A874-2B0B93E7831A}" type="presOf" srcId="{25C9F6F6-CF63-4D36-82C5-D6BB250B3DD3}" destId="{1BE7BAC1-75E0-45BC-9624-78E90C7E8309}" srcOrd="0" destOrd="0" presId="urn:microsoft.com/office/officeart/2008/layout/PictureAccentList"/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6F10EAE4-571B-4D53-8CB3-46C1DC5EC2C6}" type="presParOf" srcId="{EEF0B407-1785-4BB7-A7DB-0DF986C9785F}" destId="{DC711322-76DA-49B6-9C23-D2A687CFAAAF}" srcOrd="0" destOrd="0" presId="urn:microsoft.com/office/officeart/2008/layout/PictureAccentList"/>
    <dgm:cxn modelId="{003CB047-824A-42C6-9A6F-24E39F5E1A54}" type="presParOf" srcId="{DC711322-76DA-49B6-9C23-D2A687CFAAAF}" destId="{FF041B4D-C5C1-4266-9A8E-FE317AA2B61D}" srcOrd="0" destOrd="0" presId="urn:microsoft.com/office/officeart/2008/layout/PictureAccentList"/>
    <dgm:cxn modelId="{046478A8-F73A-45D9-9E0D-72EECCF64A9A}" type="presParOf" srcId="{FF041B4D-C5C1-4266-9A8E-FE317AA2B61D}" destId="{A2A960ED-7427-479B-B2FC-921AFCA58957}" srcOrd="0" destOrd="0" presId="urn:microsoft.com/office/officeart/2008/layout/PictureAccentList"/>
    <dgm:cxn modelId="{063A51E3-17A0-4B07-8351-3C382504F58D}" type="presParOf" srcId="{DC711322-76DA-49B6-9C23-D2A687CFAAAF}" destId="{6FF270A0-EB22-40E1-9785-8AF00EB8E51B}" srcOrd="1" destOrd="0" presId="urn:microsoft.com/office/officeart/2008/layout/PictureAccentList"/>
    <dgm:cxn modelId="{9F58CA53-344D-4C85-A588-3C9F535851EB}" type="presParOf" srcId="{6FF270A0-EB22-40E1-9785-8AF00EB8E51B}" destId="{79D68201-8638-4317-99F9-C99041EA9B74}" srcOrd="0" destOrd="0" presId="urn:microsoft.com/office/officeart/2008/layout/PictureAccentList"/>
    <dgm:cxn modelId="{752FD84F-70C9-4D5A-82D1-E91619C76CEE}" type="presParOf" srcId="{79D68201-8638-4317-99F9-C99041EA9B74}" destId="{D5CEE023-3DE1-4CA9-B04B-0906C7A819A5}" srcOrd="0" destOrd="0" presId="urn:microsoft.com/office/officeart/2008/layout/PictureAccentList"/>
    <dgm:cxn modelId="{4690C73E-EC53-4100-BA40-E2364F8DD4ED}" type="presParOf" srcId="{79D68201-8638-4317-99F9-C99041EA9B74}" destId="{59EFE1A3-CBED-491F-A4CB-39818B5A29AD}" srcOrd="1" destOrd="0" presId="urn:microsoft.com/office/officeart/2008/layout/PictureAccentList"/>
    <dgm:cxn modelId="{6A83FF00-F456-41F8-89B5-97CEFDBEDB24}" type="presParOf" srcId="{6FF270A0-EB22-40E1-9785-8AF00EB8E51B}" destId="{82EF45FB-0F90-43B1-90CE-6AA25C3E6898}" srcOrd="1" destOrd="0" presId="urn:microsoft.com/office/officeart/2008/layout/PictureAccentList"/>
    <dgm:cxn modelId="{84C4C1BE-21C0-4803-814F-B7EFF9572772}" type="presParOf" srcId="{82EF45FB-0F90-43B1-90CE-6AA25C3E6898}" destId="{D40C3B61-ED22-456F-A187-F89BA859E014}" srcOrd="0" destOrd="0" presId="urn:microsoft.com/office/officeart/2008/layout/PictureAccentList"/>
    <dgm:cxn modelId="{7D69F5BB-0EEF-4025-8D5F-2E16C8993876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67C67-E7FD-4AF0-A3BC-D4AA6364F3ED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5200" dirty="0" smtClean="0">
              <a:solidFill>
                <a:schemeClr val="tx1"/>
              </a:solidFill>
              <a:latin typeface="DIN Pro Medium" pitchFamily="50" charset="0"/>
            </a:rPr>
            <a:t>1.3. Убыток от реализации амортизируемого имущества</a:t>
          </a:r>
          <a:endParaRPr lang="ru-RU" sz="5200" dirty="0">
            <a:solidFill>
              <a:schemeClr val="tx1"/>
            </a:solidFill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Расшифровка суммы убытка с раскрытием периода его возникновения, суммы списанного убытка в более ранние периоды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3A4923E3-6BDF-4225-BC33-554A86949EA8}" type="presOf" srcId="{2CC26FE8-7C31-4022-BF20-B2ADD2A6C467}" destId="{EEF0B407-1785-4BB7-A7DB-0DF986C9785F}" srcOrd="0" destOrd="0" presId="urn:microsoft.com/office/officeart/2008/layout/PictureAccentList"/>
    <dgm:cxn modelId="{4798577B-872E-4D59-8AA2-EFE993171EE5}" type="presOf" srcId="{25C9F6F6-CF63-4D36-82C5-D6BB250B3DD3}" destId="{1BE7BAC1-75E0-45BC-9624-78E90C7E8309}" srcOrd="0" destOrd="0" presId="urn:microsoft.com/office/officeart/2008/layout/PictureAccentList"/>
    <dgm:cxn modelId="{CD72583E-37ED-4A08-B69D-3B25B6E14844}" type="presOf" srcId="{59252588-7D17-4A09-A6F6-30F6C59955CC}" destId="{A2A960ED-7427-479B-B2FC-921AFCA58957}" srcOrd="0" destOrd="0" presId="urn:microsoft.com/office/officeart/2008/layout/PictureAccentList"/>
    <dgm:cxn modelId="{05F0E734-C0B9-497C-9959-B9B4C3CDF987}" type="presOf" srcId="{550DE669-2F4E-4A38-B660-0B662C4D29FB}" destId="{59EFE1A3-CBED-491F-A4CB-39818B5A29AD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63778D66-6B3C-4E05-B898-F563C05967C1}" type="presParOf" srcId="{EEF0B407-1785-4BB7-A7DB-0DF986C9785F}" destId="{DC711322-76DA-49B6-9C23-D2A687CFAAAF}" srcOrd="0" destOrd="0" presId="urn:microsoft.com/office/officeart/2008/layout/PictureAccentList"/>
    <dgm:cxn modelId="{E739EEDD-48A6-47DE-9145-7438D565A129}" type="presParOf" srcId="{DC711322-76DA-49B6-9C23-D2A687CFAAAF}" destId="{FF041B4D-C5C1-4266-9A8E-FE317AA2B61D}" srcOrd="0" destOrd="0" presId="urn:microsoft.com/office/officeart/2008/layout/PictureAccentList"/>
    <dgm:cxn modelId="{5E1D2AFA-731D-4D57-AD79-3F3807705042}" type="presParOf" srcId="{FF041B4D-C5C1-4266-9A8E-FE317AA2B61D}" destId="{A2A960ED-7427-479B-B2FC-921AFCA58957}" srcOrd="0" destOrd="0" presId="urn:microsoft.com/office/officeart/2008/layout/PictureAccentList"/>
    <dgm:cxn modelId="{39F1310A-B8E5-4954-8820-D54318BE83E7}" type="presParOf" srcId="{DC711322-76DA-49B6-9C23-D2A687CFAAAF}" destId="{6FF270A0-EB22-40E1-9785-8AF00EB8E51B}" srcOrd="1" destOrd="0" presId="urn:microsoft.com/office/officeart/2008/layout/PictureAccentList"/>
    <dgm:cxn modelId="{B409A826-7BC7-4D51-A7DA-4F222F665985}" type="presParOf" srcId="{6FF270A0-EB22-40E1-9785-8AF00EB8E51B}" destId="{79D68201-8638-4317-99F9-C99041EA9B74}" srcOrd="0" destOrd="0" presId="urn:microsoft.com/office/officeart/2008/layout/PictureAccentList"/>
    <dgm:cxn modelId="{E2E7745F-DC24-4F41-B5F1-7EA591F62CDF}" type="presParOf" srcId="{79D68201-8638-4317-99F9-C99041EA9B74}" destId="{D5CEE023-3DE1-4CA9-B04B-0906C7A819A5}" srcOrd="0" destOrd="0" presId="urn:microsoft.com/office/officeart/2008/layout/PictureAccentList"/>
    <dgm:cxn modelId="{0AE5A69A-4ABE-459B-BBCA-BB8FB84C1191}" type="presParOf" srcId="{79D68201-8638-4317-99F9-C99041EA9B74}" destId="{59EFE1A3-CBED-491F-A4CB-39818B5A29AD}" srcOrd="1" destOrd="0" presId="urn:microsoft.com/office/officeart/2008/layout/PictureAccentList"/>
    <dgm:cxn modelId="{DFF49E31-CEF8-42E9-8CE9-7374A3AB922B}" type="presParOf" srcId="{6FF270A0-EB22-40E1-9785-8AF00EB8E51B}" destId="{82EF45FB-0F90-43B1-90CE-6AA25C3E6898}" srcOrd="1" destOrd="0" presId="urn:microsoft.com/office/officeart/2008/layout/PictureAccentList"/>
    <dgm:cxn modelId="{36B6CE63-4232-45AA-A109-4B1599A21503}" type="presParOf" srcId="{82EF45FB-0F90-43B1-90CE-6AA25C3E6898}" destId="{D40C3B61-ED22-456F-A187-F89BA859E014}" srcOrd="0" destOrd="0" presId="urn:microsoft.com/office/officeart/2008/layout/PictureAccentList"/>
    <dgm:cxn modelId="{B71772E5-0F2C-4062-9B79-645AED8FEF55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AA59A4-B5F9-4B21-B9C1-BB130A91EEA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7A648-CFE2-44BC-92F9-AEEA2F97CD59}" type="pres">
      <dgm:prSet presAssocID="{40AA59A4-B5F9-4B21-B9C1-BB130A91EEA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1F90A-55F5-4B59-8DCD-C265EEC2DBFE}" type="presOf" srcId="{40AA59A4-B5F9-4B21-B9C1-BB130A91EEA4}" destId="{1CB7A648-CFE2-44BC-92F9-AEEA2F97CD59}" srcOrd="0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26FE8-7C31-4022-BF20-B2ADD2A6C467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252588-7D17-4A09-A6F6-30F6C59955CC}">
      <dgm:prSet phldrT="[Текст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ru-RU" sz="5400" dirty="0" smtClean="0">
              <a:solidFill>
                <a:schemeClr val="tx1"/>
              </a:solidFill>
              <a:latin typeface="DIN Pro Medium" pitchFamily="50" charset="0"/>
            </a:rPr>
            <a:t>1.4. Убытки ОПХ, ЖК и СКФ</a:t>
          </a:r>
          <a:endParaRPr lang="ru-RU" sz="5400" dirty="0">
            <a:solidFill>
              <a:schemeClr val="tx1"/>
            </a:solidFill>
          </a:endParaRPr>
        </a:p>
      </dgm:t>
    </dgm:pt>
    <dgm:pt modelId="{37982AFF-AE61-4F41-B114-40ECD4DB91EE}" type="par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3832F-7C6A-465F-AC89-76B82ED4CE3B}" type="sibTrans" cxnId="{BEAFA8D3-9597-4E71-824A-3409D5CBEF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0DE669-2F4E-4A38-B660-0B662C4D29FB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 и/или документов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53343B47-4E23-441B-ABE4-DC0F3E589D4E}" type="par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38E116-3126-45B0-9385-B08B7D282105}" type="sibTrans" cxnId="{41F043FD-B207-4DBE-AA1A-ACF7B742025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C9F6F6-CF63-4D36-82C5-D6BB250B3DD3}">
      <dgm:prSet phldrT="[Текст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DIN Pro Medium" pitchFamily="50" charset="0"/>
            </a:rPr>
            <a:t>Подтверждение статуса градообразующего предприятия, либо наличия аналогий</a:t>
          </a:r>
          <a:endParaRPr lang="ru-RU" dirty="0">
            <a:solidFill>
              <a:schemeClr val="tx1"/>
            </a:solidFill>
            <a:latin typeface="DIN Pro Medium" pitchFamily="50" charset="0"/>
          </a:endParaRPr>
        </a:p>
      </dgm:t>
    </dgm:pt>
    <dgm:pt modelId="{B8929729-2CF6-4599-87BD-8A0082FB8AC2}" type="par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56BBA-C4E0-4B76-9A22-27D456461F7E}" type="sibTrans" cxnId="{12E9887F-0F60-4A4A-A54A-08E8AF532EB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F0B407-1785-4BB7-A7DB-0DF986C9785F}" type="pres">
      <dgm:prSet presAssocID="{2CC26FE8-7C31-4022-BF20-B2ADD2A6C4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11322-76DA-49B6-9C23-D2A687CFAAAF}" type="pres">
      <dgm:prSet presAssocID="{59252588-7D17-4A09-A6F6-30F6C59955CC}" presName="root" presStyleCnt="0">
        <dgm:presLayoutVars>
          <dgm:chMax/>
          <dgm:chPref val="4"/>
        </dgm:presLayoutVars>
      </dgm:prSet>
      <dgm:spPr/>
    </dgm:pt>
    <dgm:pt modelId="{FF041B4D-C5C1-4266-9A8E-FE317AA2B61D}" type="pres">
      <dgm:prSet presAssocID="{59252588-7D17-4A09-A6F6-30F6C59955CC}" presName="rootComposite" presStyleCnt="0">
        <dgm:presLayoutVars/>
      </dgm:prSet>
      <dgm:spPr/>
    </dgm:pt>
    <dgm:pt modelId="{A2A960ED-7427-479B-B2FC-921AFCA58957}" type="pres">
      <dgm:prSet presAssocID="{59252588-7D17-4A09-A6F6-30F6C59955CC}" presName="rootText" presStyleLbl="node0" presStyleIdx="0" presStyleCnt="1" custScaleY="140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FF270A0-EB22-40E1-9785-8AF00EB8E51B}" type="pres">
      <dgm:prSet presAssocID="{59252588-7D17-4A09-A6F6-30F6C59955CC}" presName="childShape" presStyleCnt="0">
        <dgm:presLayoutVars>
          <dgm:chMax val="0"/>
          <dgm:chPref val="0"/>
        </dgm:presLayoutVars>
      </dgm:prSet>
      <dgm:spPr/>
    </dgm:pt>
    <dgm:pt modelId="{79D68201-8638-4317-99F9-C99041EA9B74}" type="pres">
      <dgm:prSet presAssocID="{550DE669-2F4E-4A38-B660-0B662C4D29FB}" presName="childComposite" presStyleCnt="0">
        <dgm:presLayoutVars>
          <dgm:chMax val="0"/>
          <dgm:chPref val="0"/>
        </dgm:presLayoutVars>
      </dgm:prSet>
      <dgm:spPr/>
    </dgm:pt>
    <dgm:pt modelId="{D5CEE023-3DE1-4CA9-B04B-0906C7A819A5}" type="pres">
      <dgm:prSet presAssocID="{550DE669-2F4E-4A38-B660-0B662C4D29FB}" presName="Image" presStyleLbl="node1" presStyleIdx="0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59EFE1A3-CBED-491F-A4CB-39818B5A29AD}" type="pres">
      <dgm:prSet presAssocID="{550DE669-2F4E-4A38-B660-0B662C4D29FB}" presName="childText" presStyleLbl="lnNode1" presStyleIdx="0" presStyleCnt="2" custScaleY="74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45FB-0F90-43B1-90CE-6AA25C3E6898}" type="pres">
      <dgm:prSet presAssocID="{25C9F6F6-CF63-4D36-82C5-D6BB250B3DD3}" presName="childComposite" presStyleCnt="0">
        <dgm:presLayoutVars>
          <dgm:chMax val="0"/>
          <dgm:chPref val="0"/>
        </dgm:presLayoutVars>
      </dgm:prSet>
      <dgm:spPr/>
    </dgm:pt>
    <dgm:pt modelId="{D40C3B61-ED22-456F-A187-F89BA859E014}" type="pres">
      <dgm:prSet presAssocID="{25C9F6F6-CF63-4D36-82C5-D6BB250B3DD3}" presName="Image" presStyleLbl="node1" presStyleIdx="1" presStyleCnt="2" custScaleX="79991" custScaleY="59993"/>
      <dgm:spPr>
        <a:prstGeom prst="chevron">
          <a:avLst/>
        </a:prstGeom>
        <a:solidFill>
          <a:srgbClr val="0070C0"/>
        </a:solidFill>
        <a:ln>
          <a:noFill/>
        </a:ln>
      </dgm:spPr>
      <dgm:t>
        <a:bodyPr/>
        <a:lstStyle/>
        <a:p>
          <a:endParaRPr lang="ru-RU"/>
        </a:p>
      </dgm:t>
    </dgm:pt>
    <dgm:pt modelId="{1BE7BAC1-75E0-45BC-9624-78E90C7E8309}" type="pres">
      <dgm:prSet presAssocID="{25C9F6F6-CF63-4D36-82C5-D6BB250B3DD3}" presName="childText" presStyleLbl="lnNode1" presStyleIdx="1" presStyleCnt="2" custScaleY="132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043FD-B207-4DBE-AA1A-ACF7B7420250}" srcId="{59252588-7D17-4A09-A6F6-30F6C59955CC}" destId="{550DE669-2F4E-4A38-B660-0B662C4D29FB}" srcOrd="0" destOrd="0" parTransId="{53343B47-4E23-441B-ABE4-DC0F3E589D4E}" sibTransId="{0A38E116-3126-45B0-9385-B08B7D282105}"/>
    <dgm:cxn modelId="{BEAFA8D3-9597-4E71-824A-3409D5CBEF48}" srcId="{2CC26FE8-7C31-4022-BF20-B2ADD2A6C467}" destId="{59252588-7D17-4A09-A6F6-30F6C59955CC}" srcOrd="0" destOrd="0" parTransId="{37982AFF-AE61-4F41-B114-40ECD4DB91EE}" sibTransId="{0033832F-7C6A-465F-AC89-76B82ED4CE3B}"/>
    <dgm:cxn modelId="{8ED60725-9AC9-41C7-84F0-5885BD49ED1A}" type="presOf" srcId="{59252588-7D17-4A09-A6F6-30F6C59955CC}" destId="{A2A960ED-7427-479B-B2FC-921AFCA58957}" srcOrd="0" destOrd="0" presId="urn:microsoft.com/office/officeart/2008/layout/PictureAccentList"/>
    <dgm:cxn modelId="{5A923925-F28F-4637-9FC5-7F5E50A24AD0}" type="presOf" srcId="{2CC26FE8-7C31-4022-BF20-B2ADD2A6C467}" destId="{EEF0B407-1785-4BB7-A7DB-0DF986C9785F}" srcOrd="0" destOrd="0" presId="urn:microsoft.com/office/officeart/2008/layout/PictureAccentList"/>
    <dgm:cxn modelId="{7E089A89-3CEB-4765-BE42-05C853CD8311}" type="presOf" srcId="{25C9F6F6-CF63-4D36-82C5-D6BB250B3DD3}" destId="{1BE7BAC1-75E0-45BC-9624-78E90C7E8309}" srcOrd="0" destOrd="0" presId="urn:microsoft.com/office/officeart/2008/layout/PictureAccentList"/>
    <dgm:cxn modelId="{D84A34AF-21A9-4239-A4FF-B2602A9BCC2F}" type="presOf" srcId="{550DE669-2F4E-4A38-B660-0B662C4D29FB}" destId="{59EFE1A3-CBED-491F-A4CB-39818B5A29AD}" srcOrd="0" destOrd="0" presId="urn:microsoft.com/office/officeart/2008/layout/PictureAccentList"/>
    <dgm:cxn modelId="{12E9887F-0F60-4A4A-A54A-08E8AF532EBF}" srcId="{59252588-7D17-4A09-A6F6-30F6C59955CC}" destId="{25C9F6F6-CF63-4D36-82C5-D6BB250B3DD3}" srcOrd="1" destOrd="0" parTransId="{B8929729-2CF6-4599-87BD-8A0082FB8AC2}" sibTransId="{3A556BBA-C4E0-4B76-9A22-27D456461F7E}"/>
    <dgm:cxn modelId="{56B52FBA-B845-460D-B5E2-29184F83F9EC}" type="presParOf" srcId="{EEF0B407-1785-4BB7-A7DB-0DF986C9785F}" destId="{DC711322-76DA-49B6-9C23-D2A687CFAAAF}" srcOrd="0" destOrd="0" presId="urn:microsoft.com/office/officeart/2008/layout/PictureAccentList"/>
    <dgm:cxn modelId="{CE41865F-6392-46E5-A69A-23C025F7DB96}" type="presParOf" srcId="{DC711322-76DA-49B6-9C23-D2A687CFAAAF}" destId="{FF041B4D-C5C1-4266-9A8E-FE317AA2B61D}" srcOrd="0" destOrd="0" presId="urn:microsoft.com/office/officeart/2008/layout/PictureAccentList"/>
    <dgm:cxn modelId="{0CF386DF-8439-4233-A961-F7AD641E6772}" type="presParOf" srcId="{FF041B4D-C5C1-4266-9A8E-FE317AA2B61D}" destId="{A2A960ED-7427-479B-B2FC-921AFCA58957}" srcOrd="0" destOrd="0" presId="urn:microsoft.com/office/officeart/2008/layout/PictureAccentList"/>
    <dgm:cxn modelId="{B9E57C09-3476-4600-9FE2-F86059F2FFA5}" type="presParOf" srcId="{DC711322-76DA-49B6-9C23-D2A687CFAAAF}" destId="{6FF270A0-EB22-40E1-9785-8AF00EB8E51B}" srcOrd="1" destOrd="0" presId="urn:microsoft.com/office/officeart/2008/layout/PictureAccentList"/>
    <dgm:cxn modelId="{5ECAB935-5708-4DBE-8C04-82CB7F75FCA3}" type="presParOf" srcId="{6FF270A0-EB22-40E1-9785-8AF00EB8E51B}" destId="{79D68201-8638-4317-99F9-C99041EA9B74}" srcOrd="0" destOrd="0" presId="urn:microsoft.com/office/officeart/2008/layout/PictureAccentList"/>
    <dgm:cxn modelId="{AC76B1E5-FA0C-469E-96FA-155488367080}" type="presParOf" srcId="{79D68201-8638-4317-99F9-C99041EA9B74}" destId="{D5CEE023-3DE1-4CA9-B04B-0906C7A819A5}" srcOrd="0" destOrd="0" presId="urn:microsoft.com/office/officeart/2008/layout/PictureAccentList"/>
    <dgm:cxn modelId="{9C23691E-E596-4FCD-B84B-1EBD1B5BB451}" type="presParOf" srcId="{79D68201-8638-4317-99F9-C99041EA9B74}" destId="{59EFE1A3-CBED-491F-A4CB-39818B5A29AD}" srcOrd="1" destOrd="0" presId="urn:microsoft.com/office/officeart/2008/layout/PictureAccentList"/>
    <dgm:cxn modelId="{4EE2DDA5-4F41-46A6-88C0-C970D22C6DE1}" type="presParOf" srcId="{6FF270A0-EB22-40E1-9785-8AF00EB8E51B}" destId="{82EF45FB-0F90-43B1-90CE-6AA25C3E6898}" srcOrd="1" destOrd="0" presId="urn:microsoft.com/office/officeart/2008/layout/PictureAccentList"/>
    <dgm:cxn modelId="{A5BA346A-8C60-48D2-BDDC-9C9728691E91}" type="presParOf" srcId="{82EF45FB-0F90-43B1-90CE-6AA25C3E6898}" destId="{D40C3B61-ED22-456F-A187-F89BA859E014}" srcOrd="0" destOrd="0" presId="urn:microsoft.com/office/officeart/2008/layout/PictureAccentList"/>
    <dgm:cxn modelId="{78624ACB-9099-459A-9CD7-EBE2FCB1397F}" type="presParOf" srcId="{82EF45FB-0F90-43B1-90CE-6AA25C3E6898}" destId="{1BE7BAC1-75E0-45BC-9624-78E90C7E83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920EB-501B-4E02-9784-BD66D968D038}">
      <dsp:nvSpPr>
        <dsp:cNvPr id="0" name=""/>
        <dsp:cNvSpPr/>
      </dsp:nvSpPr>
      <dsp:spPr>
        <a:xfrm rot="21300000">
          <a:off x="28727" y="2437486"/>
          <a:ext cx="9304032" cy="1065452"/>
        </a:xfrm>
        <a:prstGeom prst="mathMinus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0F1BA-C4BE-4A40-A218-59184D477286}">
      <dsp:nvSpPr>
        <dsp:cNvPr id="0" name=""/>
        <dsp:cNvSpPr/>
      </dsp:nvSpPr>
      <dsp:spPr>
        <a:xfrm>
          <a:off x="936546" y="297021"/>
          <a:ext cx="3182110" cy="2376170"/>
        </a:xfrm>
        <a:prstGeom prst="downArrow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81E8-3A87-4B37-96F6-C78E27536D63}">
      <dsp:nvSpPr>
        <dsp:cNvPr id="0" name=""/>
        <dsp:cNvSpPr/>
      </dsp:nvSpPr>
      <dsp:spPr>
        <a:xfrm>
          <a:off x="3845849" y="0"/>
          <a:ext cx="5227155" cy="24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kern="1200" dirty="0" smtClean="0">
              <a:latin typeface="DIN Pro Medium" pitchFamily="50" charset="0"/>
            </a:rPr>
            <a:t>Снижение нагрузки в части налогового контроля для добросовестных предприятий</a:t>
          </a:r>
          <a:endParaRPr lang="ru-RU" sz="2900" b="0" kern="1200" dirty="0">
            <a:latin typeface="DIN Pro Medium" pitchFamily="50" charset="0"/>
          </a:endParaRPr>
        </a:p>
      </dsp:txBody>
      <dsp:txXfrm>
        <a:off x="3845849" y="0"/>
        <a:ext cx="5227155" cy="2494978"/>
      </dsp:txXfrm>
    </dsp:sp>
    <dsp:sp modelId="{850C4CB7-5A56-400E-AA82-C1250144BAF3}">
      <dsp:nvSpPr>
        <dsp:cNvPr id="0" name=""/>
        <dsp:cNvSpPr/>
      </dsp:nvSpPr>
      <dsp:spPr>
        <a:xfrm>
          <a:off x="5170387" y="3267233"/>
          <a:ext cx="3326997" cy="2376170"/>
        </a:xfrm>
        <a:prstGeom prst="upArrow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DE01D-17A8-451D-BD46-7B9500D04C26}">
      <dsp:nvSpPr>
        <dsp:cNvPr id="0" name=""/>
        <dsp:cNvSpPr/>
      </dsp:nvSpPr>
      <dsp:spPr>
        <a:xfrm>
          <a:off x="691102" y="3445446"/>
          <a:ext cx="4421917" cy="249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DIN Pro Medium" pitchFamily="50" charset="0"/>
            </a:rPr>
            <a:t>Повышение эффективности КНП, и  проводимой КАР при КНП</a:t>
          </a:r>
          <a:endParaRPr lang="ru-RU" sz="2800" kern="1200" dirty="0">
            <a:latin typeface="DIN Pro Medium" pitchFamily="50" charset="0"/>
          </a:endParaRPr>
        </a:p>
      </dsp:txBody>
      <dsp:txXfrm>
        <a:off x="691102" y="3445446"/>
        <a:ext cx="4421917" cy="24949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  <a:latin typeface="DIN Pro Medium" pitchFamily="50" charset="0"/>
            </a:rPr>
            <a:t>1.5. Ставка 0% при выплате дивидендов</a:t>
          </a:r>
          <a:endParaRPr lang="ru-RU" sz="5400" kern="1200" dirty="0">
            <a:solidFill>
              <a:schemeClr val="tx1"/>
            </a:solidFill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Подтверждение права применения ставки 0% процентов: решение о выплате дивидендов, период и доля владения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  <a:latin typeface="DIN Pro Medium" pitchFamily="50" charset="0"/>
            </a:rPr>
            <a:t>1.6. Зачет налога, выплаченного за пределами РФ</a:t>
          </a:r>
          <a:endParaRPr lang="ru-RU" sz="5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1. Доходы учтены в НБ в РФ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2. Налог фактически уплачен (удержан) у источника выплаты в иностранном государстве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  <a:latin typeface="DIN Pro Medium" pitchFamily="50" charset="0"/>
            </a:rPr>
            <a:t>1.7. УНД на «минус»</a:t>
          </a:r>
          <a:endParaRPr lang="ru-RU" sz="60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 и / или документов</a:t>
          </a:r>
          <a:endParaRPr lang="ru-RU" sz="2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DIN Pro Medium" pitchFamily="50" charset="0"/>
            </a:rPr>
            <a:t>Пояснения о причинах изменения показателей НД, а если УНД представлена за 2-х летним сроком, установленным для представления – представление налоговых регистров и первичных документов</a:t>
          </a:r>
          <a:endParaRPr lang="ru-RU" sz="2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787060" y="1476"/>
          <a:ext cx="7138847" cy="206495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  <a:latin typeface="DIN Pro Medium" pitchFamily="50" charset="0"/>
            </a:rPr>
            <a:t>2.1. Освобождение прибыли КИК</a:t>
          </a:r>
          <a:endParaRPr lang="ru-RU" sz="60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47540" y="61956"/>
        <a:ext cx="7017887" cy="1943995"/>
      </dsp:txXfrm>
    </dsp:sp>
    <dsp:sp modelId="{D5CEE023-3DE1-4CA9-B04B-0906C7A819A5}">
      <dsp:nvSpPr>
        <dsp:cNvPr id="0" name=""/>
        <dsp:cNvSpPr/>
      </dsp:nvSpPr>
      <dsp:spPr>
        <a:xfrm>
          <a:off x="795802" y="2337664"/>
          <a:ext cx="1439997" cy="1080001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2341783" y="2331927"/>
          <a:ext cx="5575381" cy="1091476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sz="22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2395074" y="2385218"/>
        <a:ext cx="5468799" cy="984894"/>
      </dsp:txXfrm>
    </dsp:sp>
    <dsp:sp modelId="{D40C3B61-ED22-456F-A187-F89BA859E014}">
      <dsp:nvSpPr>
        <dsp:cNvPr id="0" name=""/>
        <dsp:cNvSpPr/>
      </dsp:nvSpPr>
      <dsp:spPr>
        <a:xfrm>
          <a:off x="795802" y="4033878"/>
          <a:ext cx="1439997" cy="1080001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2341783" y="3600400"/>
          <a:ext cx="5575381" cy="1946958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DIN Pro Medium" pitchFamily="50" charset="0"/>
            </a:rPr>
            <a:t>Документы, подтверждающие соблюдение условий для заявленного освобождения, с переводом на  русский язык</a:t>
          </a:r>
          <a:endParaRPr lang="ru-RU" sz="22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2436843" y="3695460"/>
        <a:ext cx="5385261" cy="1756838"/>
      </dsp:txXfrm>
    </dsp:sp>
    <dsp:sp modelId="{51E76B52-B525-4478-8AF2-FE85BBB8AA48}">
      <dsp:nvSpPr>
        <dsp:cNvPr id="0" name=""/>
        <dsp:cNvSpPr/>
      </dsp:nvSpPr>
      <dsp:spPr>
        <a:xfrm>
          <a:off x="795802" y="5921838"/>
          <a:ext cx="1439997" cy="1080001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16A75-BDC2-4A60-9C59-0538EE51329F}">
      <dsp:nvSpPr>
        <dsp:cNvPr id="0" name=""/>
        <dsp:cNvSpPr/>
      </dsp:nvSpPr>
      <dsp:spPr>
        <a:xfrm>
          <a:off x="2341783" y="5724354"/>
          <a:ext cx="5575381" cy="1474968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DIN Pro Medium" pitchFamily="50" charset="0"/>
            </a:rPr>
            <a:t>Штраф 1 000 000 рублей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DIN Pro Medium" pitchFamily="50" charset="0"/>
            </a:rPr>
            <a:t>Пункт 1.1-1 статьи 126 НК РФ</a:t>
          </a:r>
          <a:endParaRPr lang="ru-RU" sz="22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2413798" y="5796369"/>
        <a:ext cx="5431351" cy="13309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  <a:latin typeface="DIN Pro Medium" pitchFamily="50" charset="0"/>
            </a:rPr>
            <a:t>2.2. Подтверждение размера прибыли (убытка) КИК</a:t>
          </a:r>
          <a:endParaRPr lang="ru-RU" sz="60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DIN Pro Medium" pitchFamily="50" charset="0"/>
            </a:rPr>
            <a:t>Финансовая отчетность КИК и соответствующее  аудиторское заключение</a:t>
          </a:r>
          <a:endParaRPr lang="ru-RU" sz="2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DIN Pro Medium" pitchFamily="50" charset="0"/>
            </a:rPr>
            <a:t>Штраф 500 000 рублей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DIN Pro Medium" pitchFamily="50" charset="0"/>
            </a:rPr>
            <a:t>Пункт 1.1 статьи 126 НК РФ</a:t>
          </a:r>
          <a:endParaRPr lang="ru-RU" sz="2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  <a:latin typeface="DIN Pro Medium" pitchFamily="50" charset="0"/>
            </a:rPr>
            <a:t>2.3. Корректировка прибыли КИК</a:t>
          </a:r>
          <a:endParaRPr lang="ru-RU" sz="60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 и / или документов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Представление расчетов, подтверждающих совершенные корректировки, пояснений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  <a:latin typeface="DIN Pro Medium" pitchFamily="50" charset="0"/>
            </a:rPr>
            <a:t>2.4. Курс валюты</a:t>
          </a:r>
          <a:endParaRPr lang="ru-RU" sz="60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Пояснения о порядке расчете примененного курса валюты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396044"/>
          <a:ext cx="8712967" cy="302433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/>
              </a:solidFill>
              <a:latin typeface="DIN Pro Medium" pitchFamily="50" charset="0"/>
            </a:rPr>
            <a:t>3.1. Расхождение сведений по доходам и расходам: прибыль, НДС и БО</a:t>
          </a:r>
          <a:endParaRPr lang="ru-RU" sz="48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8580" y="484624"/>
        <a:ext cx="8535807" cy="2847175"/>
      </dsp:txXfrm>
    </dsp:sp>
    <dsp:sp modelId="{D5CEE023-3DE1-4CA9-B04B-0906C7A819A5}">
      <dsp:nvSpPr>
        <dsp:cNvPr id="0" name=""/>
        <dsp:cNvSpPr/>
      </dsp:nvSpPr>
      <dsp:spPr>
        <a:xfrm>
          <a:off x="90050" y="3870493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744416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809458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508675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5292587"/>
          <a:ext cx="6804756" cy="151216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Пояснения о причинах расхождений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91992" y="5366418"/>
        <a:ext cx="6657094" cy="136450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1271" y="758623"/>
          <a:ext cx="8670424" cy="209105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3.2. Проценты по долговым обязательствам: прибыль и БО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2516" y="819868"/>
        <a:ext cx="8547934" cy="1968569"/>
      </dsp:txXfrm>
    </dsp:sp>
    <dsp:sp modelId="{D5CEE023-3DE1-4CA9-B04B-0906C7A819A5}">
      <dsp:nvSpPr>
        <dsp:cNvPr id="0" name=""/>
        <dsp:cNvSpPr/>
      </dsp:nvSpPr>
      <dsp:spPr>
        <a:xfrm>
          <a:off x="1287" y="4267153"/>
          <a:ext cx="1441422" cy="1080005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10226" y="3172136"/>
          <a:ext cx="7201454" cy="3270039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DIN Pro Medium" pitchFamily="50" charset="0"/>
            </a:rPr>
            <a:t>Строка 201 Приложения 2 к Листу 02 НП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DIN Pro Medium" pitchFamily="50" charset="0"/>
            </a:rPr>
            <a:t> строка 2330 Формы 2 БО</a:t>
          </a:r>
          <a:endParaRPr lang="ru-RU" sz="35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669885" y="3331795"/>
        <a:ext cx="6882136" cy="295072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1271" y="758623"/>
          <a:ext cx="8670424" cy="209105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3.3. Реализация амортизируемого имущества: прибыль и БО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2516" y="819868"/>
        <a:ext cx="8547934" cy="1968569"/>
      </dsp:txXfrm>
    </dsp:sp>
    <dsp:sp modelId="{D5CEE023-3DE1-4CA9-B04B-0906C7A819A5}">
      <dsp:nvSpPr>
        <dsp:cNvPr id="0" name=""/>
        <dsp:cNvSpPr/>
      </dsp:nvSpPr>
      <dsp:spPr>
        <a:xfrm>
          <a:off x="1641" y="4266625"/>
          <a:ext cx="1440006" cy="1081062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09872" y="3172136"/>
          <a:ext cx="7201454" cy="3270039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DIN Pro Medium" pitchFamily="50" charset="0"/>
            </a:rPr>
            <a:t>Строка 030 Приложения 3 к Листу 02 НП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DIN Pro Medium" pitchFamily="50" charset="0"/>
            </a:rPr>
            <a:t> строка 4211 Отчета о ДДС БО</a:t>
          </a:r>
          <a:endParaRPr lang="ru-RU" sz="35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669531" y="3331795"/>
        <a:ext cx="6882136" cy="2950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576064"/>
          <a:ext cx="8712967" cy="180019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tx1"/>
              </a:solidFill>
              <a:latin typeface="DIN Pro Medium" pitchFamily="50" charset="0"/>
            </a:rPr>
            <a:t>1.1. Пониженные ставки</a:t>
          </a:r>
          <a:endParaRPr lang="ru-RU" sz="6600" kern="1200" dirty="0">
            <a:solidFill>
              <a:schemeClr val="tx1"/>
            </a:solidFill>
          </a:endParaRPr>
        </a:p>
      </dsp:txBody>
      <dsp:txXfrm>
        <a:off x="52726" y="628790"/>
        <a:ext cx="8607515" cy="1694747"/>
      </dsp:txXfrm>
    </dsp:sp>
    <dsp:sp modelId="{D5CEE023-3DE1-4CA9-B04B-0906C7A819A5}">
      <dsp:nvSpPr>
        <dsp:cNvPr id="0" name=""/>
        <dsp:cNvSpPr/>
      </dsp:nvSpPr>
      <dsp:spPr>
        <a:xfrm>
          <a:off x="90050" y="282637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270029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документов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276534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489660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248472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Документы, подтверждающие право применения пониженной ставки с учетом специфики льготного налогообложения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364493"/>
        <a:ext cx="6572714" cy="214422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1271" y="758623"/>
          <a:ext cx="8670424" cy="209105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3.4. Дивиденды к выплате: прибыль и БО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2516" y="819868"/>
        <a:ext cx="8547934" cy="1968569"/>
      </dsp:txXfrm>
    </dsp:sp>
    <dsp:sp modelId="{D5CEE023-3DE1-4CA9-B04B-0906C7A819A5}">
      <dsp:nvSpPr>
        <dsp:cNvPr id="0" name=""/>
        <dsp:cNvSpPr/>
      </dsp:nvSpPr>
      <dsp:spPr>
        <a:xfrm>
          <a:off x="1287" y="4266625"/>
          <a:ext cx="1441422" cy="1081062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10226" y="3172136"/>
          <a:ext cx="7201454" cy="3270039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DIN Pro Medium" pitchFamily="50" charset="0"/>
            </a:rPr>
            <a:t>Строка 001 Листа 03 НП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DIN Pro Medium" pitchFamily="50" charset="0"/>
            </a:rPr>
            <a:t> строка 4322 Отчета о ДДС БО</a:t>
          </a:r>
          <a:endParaRPr lang="ru-RU" sz="36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669885" y="3331795"/>
        <a:ext cx="6882136" cy="295072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6159" y="761412"/>
          <a:ext cx="8876673" cy="208900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3.5. Дивиденды к получению: прибыль и БО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7344" y="822597"/>
        <a:ext cx="8754303" cy="1966637"/>
      </dsp:txXfrm>
    </dsp:sp>
    <dsp:sp modelId="{D5CEE023-3DE1-4CA9-B04B-0906C7A819A5}">
      <dsp:nvSpPr>
        <dsp:cNvPr id="0" name=""/>
        <dsp:cNvSpPr/>
      </dsp:nvSpPr>
      <dsp:spPr>
        <a:xfrm>
          <a:off x="0" y="4266723"/>
          <a:ext cx="1440007" cy="1080001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03426" y="3172556"/>
          <a:ext cx="7422780" cy="3266830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Строка 080 Раздела А Листа 03 НП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 строка 4214 Отчета о ДДС БО</a:t>
          </a:r>
          <a:endParaRPr lang="ru-RU" sz="32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662928" y="3332058"/>
        <a:ext cx="7103776" cy="294782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0925" y="467152"/>
          <a:ext cx="8670424" cy="209105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3.6. Продажа акций: прибыль, НДС и БО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2170" y="528397"/>
        <a:ext cx="8547934" cy="1968569"/>
      </dsp:txXfrm>
    </dsp:sp>
    <dsp:sp modelId="{D5CEE023-3DE1-4CA9-B04B-0906C7A819A5}">
      <dsp:nvSpPr>
        <dsp:cNvPr id="0" name=""/>
        <dsp:cNvSpPr/>
      </dsp:nvSpPr>
      <dsp:spPr>
        <a:xfrm>
          <a:off x="1287" y="4266625"/>
          <a:ext cx="1441422" cy="1081062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10226" y="2798869"/>
          <a:ext cx="7201454" cy="401657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DIN Pro Medium" pitchFamily="50" charset="0"/>
            </a:rPr>
            <a:t>Строки 020 и 023 Приложения 1 к Листу 02, 010 Листа 05 НП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DIN Pro Medium" pitchFamily="50" charset="0"/>
            </a:rPr>
            <a:t> строка 4212 Отчета о ДДС БО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DIN Pro Medium" pitchFamily="50" charset="0"/>
            </a:rPr>
            <a:t>Код 1010243 Раздела 7 НДС</a:t>
          </a:r>
          <a:endParaRPr lang="ru-RU" sz="29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706334" y="2994977"/>
        <a:ext cx="6809238" cy="362435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0925" y="467152"/>
          <a:ext cx="8670424" cy="209105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3.7. Реализация земельного участка: прибыль и НДС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2170" y="528397"/>
        <a:ext cx="8547934" cy="1968569"/>
      </dsp:txXfrm>
    </dsp:sp>
    <dsp:sp modelId="{D5CEE023-3DE1-4CA9-B04B-0906C7A819A5}">
      <dsp:nvSpPr>
        <dsp:cNvPr id="0" name=""/>
        <dsp:cNvSpPr/>
      </dsp:nvSpPr>
      <dsp:spPr>
        <a:xfrm>
          <a:off x="1287" y="4266625"/>
          <a:ext cx="1441422" cy="1081062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10226" y="2798869"/>
          <a:ext cx="7201454" cy="401657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  <a:latin typeface="DIN Pro Medium" pitchFamily="50" charset="0"/>
            </a:rPr>
            <a:t>Строка 240 Приложения 3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  <a:latin typeface="DIN Pro Medium" pitchFamily="50" charset="0"/>
            </a:rPr>
            <a:t>к Листу 02 НП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tx1"/>
              </a:solidFill>
              <a:latin typeface="DIN Pro Medium" pitchFamily="50" charset="0"/>
            </a:rPr>
            <a:t>Код 1010806 Раздела 7 НДС</a:t>
          </a:r>
          <a:endParaRPr lang="ru-RU" sz="38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706334" y="2994977"/>
        <a:ext cx="6809238" cy="362435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20925" y="467152"/>
          <a:ext cx="8670424" cy="209105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DIN Pro Medium" pitchFamily="50" charset="0"/>
            </a:rPr>
            <a:t>3.8. Выручка ОПХ, ЖК и СКФ: прибыль и НДС</a:t>
          </a:r>
          <a:endParaRPr lang="ru-RU" sz="44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82170" y="528397"/>
        <a:ext cx="8547934" cy="1968569"/>
      </dsp:txXfrm>
    </dsp:sp>
    <dsp:sp modelId="{D5CEE023-3DE1-4CA9-B04B-0906C7A819A5}">
      <dsp:nvSpPr>
        <dsp:cNvPr id="0" name=""/>
        <dsp:cNvSpPr/>
      </dsp:nvSpPr>
      <dsp:spPr>
        <a:xfrm>
          <a:off x="1287" y="4266625"/>
          <a:ext cx="1441422" cy="1081062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510226" y="2798869"/>
          <a:ext cx="7201454" cy="401657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Строка 180 Приложения 3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к Листу 02 НП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DIN Pro Medium" pitchFamily="50" charset="0"/>
            </a:rPr>
            <a:t>Коды 1010255, 1010231, 1010211, 1010295, 1010239 Раздела 7 НДС</a:t>
          </a:r>
          <a:endParaRPr lang="ru-RU" sz="32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706334" y="2994977"/>
        <a:ext cx="6809238" cy="3624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576064"/>
          <a:ext cx="8712967" cy="180019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tx1"/>
              </a:solidFill>
              <a:latin typeface="DIN Pro Medium" pitchFamily="50" charset="0"/>
            </a:rPr>
            <a:t>1.2. Налоговый убыток</a:t>
          </a:r>
          <a:endParaRPr lang="ru-RU" sz="6600" kern="1200" dirty="0">
            <a:solidFill>
              <a:schemeClr val="tx1"/>
            </a:solidFill>
          </a:endParaRPr>
        </a:p>
      </dsp:txBody>
      <dsp:txXfrm>
        <a:off x="52726" y="628790"/>
        <a:ext cx="8607515" cy="1694747"/>
      </dsp:txXfrm>
    </dsp:sp>
    <dsp:sp modelId="{D5CEE023-3DE1-4CA9-B04B-0906C7A819A5}">
      <dsp:nvSpPr>
        <dsp:cNvPr id="0" name=""/>
        <dsp:cNvSpPr/>
      </dsp:nvSpPr>
      <dsp:spPr>
        <a:xfrm>
          <a:off x="90050" y="2826377"/>
          <a:ext cx="1439997" cy="1079993"/>
        </a:xfrm>
        <a:prstGeom prst="chevron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270029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276534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4896607"/>
          <a:ext cx="1439997" cy="1079993"/>
        </a:xfrm>
        <a:prstGeom prst="chevron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248472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Пояснения, обосновывающие причину формирования и размер полученного убытка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364493"/>
        <a:ext cx="6572714" cy="2144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chemeClr val="tx1"/>
              </a:solidFill>
              <a:latin typeface="DIN Pro Medium" pitchFamily="50" charset="0"/>
            </a:rPr>
            <a:t>1.3. Убыток от реализации амортизируемого имущества</a:t>
          </a:r>
          <a:endParaRPr lang="ru-RU" sz="5200" kern="1200" dirty="0">
            <a:solidFill>
              <a:schemeClr val="tx1"/>
            </a:solidFill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Расшифровка суммы убытка с раскрытием периода его возникновения, суммы списанного убытка в более ранние периоды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60ED-7427-479B-B2FC-921AFCA58957}">
      <dsp:nvSpPr>
        <dsp:cNvPr id="0" name=""/>
        <dsp:cNvSpPr/>
      </dsp:nvSpPr>
      <dsp:spPr>
        <a:xfrm>
          <a:off x="0" y="216024"/>
          <a:ext cx="8712967" cy="252027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chemeClr val="tx1"/>
              </a:solidFill>
              <a:latin typeface="DIN Pro Medium" pitchFamily="50" charset="0"/>
            </a:rPr>
            <a:t>1.4. Убытки ОПХ, ЖК и СКФ</a:t>
          </a:r>
          <a:endParaRPr lang="ru-RU" sz="5400" kern="1200" dirty="0">
            <a:solidFill>
              <a:schemeClr val="tx1"/>
            </a:solidFill>
          </a:endParaRPr>
        </a:p>
      </dsp:txBody>
      <dsp:txXfrm>
        <a:off x="73816" y="289840"/>
        <a:ext cx="8565335" cy="2372647"/>
      </dsp:txXfrm>
    </dsp:sp>
    <dsp:sp modelId="{D5CEE023-3DE1-4CA9-B04B-0906C7A819A5}">
      <dsp:nvSpPr>
        <dsp:cNvPr id="0" name=""/>
        <dsp:cNvSpPr/>
      </dsp:nvSpPr>
      <dsp:spPr>
        <a:xfrm>
          <a:off x="90050" y="318641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1A3-CBED-491F-A4CB-39818B5A29AD}">
      <dsp:nvSpPr>
        <dsp:cNvPr id="0" name=""/>
        <dsp:cNvSpPr/>
      </dsp:nvSpPr>
      <dsp:spPr>
        <a:xfrm>
          <a:off x="1818161" y="3060339"/>
          <a:ext cx="6804756" cy="1332147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Требование о представлении пояснений и/или документов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883203" y="3125381"/>
        <a:ext cx="6674672" cy="1202063"/>
      </dsp:txXfrm>
    </dsp:sp>
    <dsp:sp modelId="{D40C3B61-ED22-456F-A187-F89BA859E014}">
      <dsp:nvSpPr>
        <dsp:cNvPr id="0" name=""/>
        <dsp:cNvSpPr/>
      </dsp:nvSpPr>
      <dsp:spPr>
        <a:xfrm>
          <a:off x="90050" y="5256647"/>
          <a:ext cx="1439997" cy="1079993"/>
        </a:xfrm>
        <a:prstGeom prst="chevron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AC1-75E0-45BC-9624-78E90C7E8309}">
      <dsp:nvSpPr>
        <dsp:cNvPr id="0" name=""/>
        <dsp:cNvSpPr/>
      </dsp:nvSpPr>
      <dsp:spPr>
        <a:xfrm>
          <a:off x="1818161" y="4608511"/>
          <a:ext cx="6804756" cy="2376264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DIN Pro Medium" pitchFamily="50" charset="0"/>
            </a:rPr>
            <a:t>Подтверждение статуса градообразующего предприятия, либо наличия аналогий</a:t>
          </a:r>
          <a:endParaRPr lang="ru-RU" sz="2700" kern="1200" dirty="0">
            <a:solidFill>
              <a:schemeClr val="tx1"/>
            </a:solidFill>
            <a:latin typeface="DIN Pro Medium" pitchFamily="50" charset="0"/>
          </a:endParaRPr>
        </a:p>
      </dsp:txBody>
      <dsp:txXfrm>
        <a:off x="1934182" y="4724532"/>
        <a:ext cx="6572714" cy="2144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0.14755</cdr:x>
      <cdr:y>0.38108</cdr:y>
    </cdr:from>
    <cdr:to>
      <cdr:x>0.81472</cdr:x>
      <cdr:y>0.52375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758195">
          <a:off x="1370631" y="1893433"/>
          <a:ext cx="6197308" cy="708864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32000">
              <a:srgbClr val="00B050"/>
            </a:gs>
            <a:gs pos="100000">
              <a:schemeClr val="bg1">
                <a:lumMod val="85000"/>
              </a:schemeClr>
            </a:gs>
            <a:gs pos="100000">
              <a:schemeClr val="accent3">
                <a:lumMod val="50000"/>
              </a:schemeClr>
            </a:gs>
          </a:gsLst>
          <a:lin ang="13500000" scaled="1"/>
          <a:tileRect/>
        </a:gra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03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978" y="0"/>
            <a:ext cx="2914703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1363"/>
            <a:ext cx="52339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624" y="4691023"/>
            <a:ext cx="538099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14703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978" y="9380332"/>
            <a:ext cx="2914703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6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9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8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3924647"/>
            <a:ext cx="9089390" cy="2664296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000" dirty="0" smtClean="0">
                <a:latin typeface="DIN Pro Medium" pitchFamily="50" charset="0"/>
              </a:rPr>
              <a:t>Риск-ориентированный подход при проведении камеральных налоговых проверок</a:t>
            </a:r>
            <a:br>
              <a:rPr lang="ru-RU" sz="4000" dirty="0" smtClean="0">
                <a:latin typeface="DIN Pro Medium" pitchFamily="50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DIN Pro Medium" pitchFamily="50" charset="0"/>
              </a:rPr>
              <a:t>Начальник отдела камеральных проверок</a:t>
            </a:r>
            <a:br>
              <a:rPr lang="ru-RU" sz="2000" dirty="0" smtClean="0">
                <a:solidFill>
                  <a:schemeClr val="tx1"/>
                </a:solidFill>
                <a:latin typeface="DIN Pro Medium" pitchFamily="50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DIN Pro Medium" pitchFamily="50" charset="0"/>
              </a:rPr>
              <a:t>Храмова Александра Алексеевна</a:t>
            </a:r>
            <a:endParaRPr lang="ru-RU" sz="2000" dirty="0">
              <a:solidFill>
                <a:schemeClr val="tx1"/>
              </a:solidFill>
              <a:latin typeface="DIN Pro 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284" y="6804967"/>
            <a:ext cx="7487106" cy="4921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DIN Pro Medium" pitchFamily="50" charset="0"/>
              </a:rPr>
              <a:t>17.02.2021</a:t>
            </a:r>
            <a:endParaRPr lang="ru-RU" sz="2400" dirty="0">
              <a:latin typeface="DIN Pro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220" y="2628503"/>
            <a:ext cx="8784976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DIN Pro Medium" pitchFamily="50" charset="0"/>
                <a:ea typeface="+mj-ea"/>
                <a:cs typeface="+mj-cs"/>
              </a:rPr>
              <a:t>Межрегиональная инспекция Федеральной налоговой службы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DIN Pro Medium" pitchFamily="50" charset="0"/>
                <a:ea typeface="+mj-ea"/>
                <a:cs typeface="+mj-cs"/>
              </a:rPr>
              <a:t>по крупнейшим налогоплательщикам № 5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DIN Pro 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21701727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9889110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70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6368609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101873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448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6937760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3786579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61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10391911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5053415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32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5373962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9900329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4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6530065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36528558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56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2822491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3407822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026220" y="1548383"/>
            <a:ext cx="8580438" cy="41764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/>
            </a:r>
            <a:br>
              <a:rPr lang="ru-RU" sz="4500" dirty="0" smtClean="0">
                <a:latin typeface="DIN Pro Medium" pitchFamily="50" charset="0"/>
              </a:rPr>
            </a:br>
            <a:r>
              <a:rPr lang="ru-RU" sz="4500" dirty="0" smtClean="0">
                <a:latin typeface="DIN Pro Medium" pitchFamily="50" charset="0"/>
              </a:rPr>
              <a:t>2. Риски, определяемые в отношении контролируемых иностранных компаний</a:t>
            </a:r>
            <a:endParaRPr lang="ru-RU" sz="4500" dirty="0">
              <a:latin typeface="DIN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3822368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0512641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25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07942388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7947261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356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26220" y="2052439"/>
            <a:ext cx="8561139" cy="5033317"/>
          </a:xfrm>
        </p:spPr>
        <p:txBody>
          <a:bodyPr>
            <a:normAutofit fontScale="92500" lnSpcReduction="10000"/>
          </a:bodyPr>
          <a:lstStyle/>
          <a:p>
            <a:pPr marL="935038" indent="-571500">
              <a:buFont typeface="Wingdings" pitchFamily="2" charset="2"/>
              <a:buChar char="v"/>
            </a:pPr>
            <a:r>
              <a:rPr lang="ru-RU" b="0" dirty="0" smtClean="0">
                <a:latin typeface="DIN Pro Medium" pitchFamily="50" charset="0"/>
              </a:rPr>
              <a:t>оценка полноты </a:t>
            </a:r>
            <a:r>
              <a:rPr lang="ru-RU" b="0" dirty="0">
                <a:latin typeface="DIN Pro Medium" pitchFamily="50" charset="0"/>
              </a:rPr>
              <a:t>и </a:t>
            </a:r>
            <a:r>
              <a:rPr lang="ru-RU" b="0" dirty="0" smtClean="0">
                <a:latin typeface="DIN Pro Medium" pitchFamily="50" charset="0"/>
              </a:rPr>
              <a:t>своевременности </a:t>
            </a:r>
            <a:r>
              <a:rPr lang="ru-RU" b="0" dirty="0">
                <a:latin typeface="DIN Pro Medium" pitchFamily="50" charset="0"/>
              </a:rPr>
              <a:t>уплаты налоговых платежей</a:t>
            </a:r>
            <a:r>
              <a:rPr lang="ru-RU" b="0" dirty="0" smtClean="0">
                <a:latin typeface="DIN Pro Medium" pitchFamily="50" charset="0"/>
              </a:rPr>
              <a:t>,</a:t>
            </a:r>
            <a:endParaRPr lang="ru-RU" sz="2800" b="0" dirty="0">
              <a:latin typeface="DIN Pro Medium" pitchFamily="50" charset="0"/>
            </a:endParaRPr>
          </a:p>
          <a:p>
            <a:pPr marL="935038" indent="-571500">
              <a:buFont typeface="Wingdings" pitchFamily="2" charset="2"/>
              <a:buChar char="v"/>
            </a:pPr>
            <a:r>
              <a:rPr lang="ru-RU" b="0" dirty="0" smtClean="0">
                <a:latin typeface="DIN Pro Medium" pitchFamily="50" charset="0"/>
              </a:rPr>
              <a:t>выявление расхождений и несоответствий </a:t>
            </a:r>
            <a:r>
              <a:rPr lang="ru-RU" b="0" dirty="0">
                <a:latin typeface="DIN Pro Medium" pitchFamily="50" charset="0"/>
              </a:rPr>
              <a:t>в представленных данных,</a:t>
            </a:r>
            <a:endParaRPr lang="ru-RU" sz="2800" b="0" dirty="0">
              <a:latin typeface="DIN Pro Medium" pitchFamily="50" charset="0"/>
            </a:endParaRPr>
          </a:p>
          <a:p>
            <a:pPr marL="935038" indent="-571500">
              <a:buFont typeface="Wingdings" pitchFamily="2" charset="2"/>
              <a:buChar char="v"/>
            </a:pPr>
            <a:r>
              <a:rPr lang="ru-RU" b="0" dirty="0" smtClean="0">
                <a:latin typeface="DIN Pro Medium" pitchFamily="50" charset="0"/>
              </a:rPr>
              <a:t>сбор аналитики </a:t>
            </a:r>
            <a:r>
              <a:rPr lang="ru-RU" b="0" dirty="0">
                <a:latin typeface="DIN Pro Medium" pitchFamily="50" charset="0"/>
              </a:rPr>
              <a:t>по динамике налоговой базы и налоговых платежей, а также </a:t>
            </a:r>
            <a:r>
              <a:rPr lang="ru-RU" b="0" dirty="0" smtClean="0">
                <a:latin typeface="DIN Pro Medium" pitchFamily="50" charset="0"/>
              </a:rPr>
              <a:t>сведений </a:t>
            </a:r>
            <a:r>
              <a:rPr lang="ru-RU" b="0" dirty="0">
                <a:latin typeface="DIN Pro Medium" pitchFamily="50" charset="0"/>
              </a:rPr>
              <a:t>об активах организации, специфике ее деятельности.</a:t>
            </a:r>
            <a:endParaRPr lang="ru-RU" sz="2800" b="0" dirty="0">
              <a:latin typeface="DIN Pro Medium" pitchFamily="50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>Камеральная налоговая проверка - это</a:t>
            </a:r>
            <a:endParaRPr lang="ru-RU" sz="4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5719445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796927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1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0573831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1309750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53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026220" y="1548383"/>
            <a:ext cx="8580438" cy="41764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/>
            </a:r>
            <a:br>
              <a:rPr lang="ru-RU" sz="4500" dirty="0" smtClean="0">
                <a:latin typeface="DIN Pro Medium" pitchFamily="50" charset="0"/>
              </a:rPr>
            </a:br>
            <a:r>
              <a:rPr lang="ru-RU" sz="4500" dirty="0" smtClean="0">
                <a:latin typeface="DIN Pro Medium" pitchFamily="50" charset="0"/>
              </a:rPr>
              <a:t/>
            </a:r>
            <a:br>
              <a:rPr lang="ru-RU" sz="4500" dirty="0" smtClean="0">
                <a:latin typeface="DIN Pro Medium" pitchFamily="50" charset="0"/>
              </a:rPr>
            </a:br>
            <a:r>
              <a:rPr lang="ru-RU" sz="4500" dirty="0" smtClean="0">
                <a:latin typeface="DIN Pro Medium" pitchFamily="50" charset="0"/>
              </a:rPr>
              <a:t>3. </a:t>
            </a:r>
            <a:r>
              <a:rPr lang="ru-RU" sz="4500" dirty="0" err="1" smtClean="0">
                <a:latin typeface="DIN Pro Medium" pitchFamily="50" charset="0"/>
              </a:rPr>
              <a:t>Междокументальные</a:t>
            </a:r>
            <a:r>
              <a:rPr lang="ru-RU" sz="4500" dirty="0" smtClean="0">
                <a:latin typeface="DIN Pro Medium" pitchFamily="50" charset="0"/>
              </a:rPr>
              <a:t> риски</a:t>
            </a:r>
            <a:endParaRPr lang="ru-RU" sz="4500" dirty="0">
              <a:latin typeface="DIN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1614543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4432888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17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1386119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843764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70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9023175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34351179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00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2564553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83363210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5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3150840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2227457"/>
              </p:ext>
            </p:extLst>
          </p:nvPr>
        </p:nvGraphicFramePr>
        <p:xfrm>
          <a:off x="810196" y="180231"/>
          <a:ext cx="8928992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25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5801664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1582343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23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9337805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9677525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36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26220" y="2052439"/>
            <a:ext cx="8561139" cy="5033317"/>
          </a:xfrm>
        </p:spPr>
        <p:txBody>
          <a:bodyPr>
            <a:normAutofit fontScale="70000" lnSpcReduction="20000"/>
          </a:bodyPr>
          <a:lstStyle/>
          <a:p>
            <a:pPr marL="935038" indent="-571500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0" dirty="0" smtClean="0">
                <a:latin typeface="DIN Pro Medium" pitchFamily="50" charset="0"/>
              </a:rPr>
              <a:t>от </a:t>
            </a:r>
            <a:r>
              <a:rPr lang="ru-RU" b="0" dirty="0">
                <a:latin typeface="DIN Pro Medium" pitchFamily="50" charset="0"/>
              </a:rPr>
              <a:t>16 июля 2013 года № АС-4-2/12705 «О рекомендациях по проведению камеральных налоговых проверок</a:t>
            </a:r>
            <a:r>
              <a:rPr lang="ru-RU" b="0" dirty="0" smtClean="0">
                <a:latin typeface="DIN Pro Medium" pitchFamily="50" charset="0"/>
              </a:rPr>
              <a:t>»</a:t>
            </a:r>
          </a:p>
          <a:p>
            <a:pPr marL="935038" indent="-571500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0" dirty="0" smtClean="0">
                <a:latin typeface="DIN Pro Medium" pitchFamily="50" charset="0"/>
              </a:rPr>
              <a:t>от </a:t>
            </a:r>
            <a:r>
              <a:rPr lang="ru-RU" b="0" dirty="0">
                <a:latin typeface="DIN Pro Medium" pitchFamily="50" charset="0"/>
              </a:rPr>
              <a:t>27 июля 2018 года № ММВ-20-15/85@ «О сокращении сроков камеральной проверки</a:t>
            </a:r>
            <a:r>
              <a:rPr lang="ru-RU" b="0" dirty="0" smtClean="0">
                <a:latin typeface="DIN Pro Medium" pitchFamily="50" charset="0"/>
              </a:rPr>
              <a:t>»,</a:t>
            </a:r>
            <a:endParaRPr lang="ru-RU" b="0" dirty="0">
              <a:latin typeface="DIN Pro Medium" pitchFamily="50" charset="0"/>
            </a:endParaRPr>
          </a:p>
          <a:p>
            <a:pPr marL="935038" indent="-571500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0" dirty="0" smtClean="0">
                <a:latin typeface="DIN Pro Medium" pitchFamily="50" charset="0"/>
              </a:rPr>
              <a:t>от </a:t>
            </a:r>
            <a:r>
              <a:rPr lang="ru-RU" b="0" dirty="0">
                <a:latin typeface="DIN Pro Medium" pitchFamily="50" charset="0"/>
              </a:rPr>
              <a:t>12 ноября 2020 года № ЕА-4-15/18589 «О направлении формата реестра документов по льготе по НДС</a:t>
            </a:r>
            <a:r>
              <a:rPr lang="ru-RU" b="0" dirty="0" smtClean="0">
                <a:latin typeface="DIN Pro Medium" pitchFamily="50" charset="0"/>
              </a:rPr>
              <a:t>» </a:t>
            </a:r>
            <a:r>
              <a:rPr lang="ru-RU" b="0" dirty="0">
                <a:latin typeface="DIN Pro Medium" pitchFamily="50" charset="0"/>
              </a:rPr>
              <a:t>(ранее – письмо ФНС России от 26 января 2017 года № ЕД-4-15/1281@),</a:t>
            </a:r>
          </a:p>
          <a:p>
            <a:pPr marL="935038" indent="-571500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0" dirty="0" smtClean="0">
                <a:latin typeface="DIN Pro Medium" pitchFamily="50" charset="0"/>
              </a:rPr>
              <a:t>от </a:t>
            </a:r>
            <a:r>
              <a:rPr lang="ru-RU" b="0" dirty="0">
                <a:latin typeface="DIN Pro Medium" pitchFamily="50" charset="0"/>
              </a:rPr>
              <a:t>6 октября 2020 года № ЕД-20-15/129 «О проведении камеральных проверок налоговых деклараций по НДС</a:t>
            </a:r>
            <a:r>
              <a:rPr lang="ru-RU" b="0" dirty="0" smtClean="0">
                <a:latin typeface="DIN Pro Medium" pitchFamily="50" charset="0"/>
              </a:rPr>
              <a:t>».</a:t>
            </a:r>
            <a:endParaRPr lang="ru-RU" sz="2800" b="0" dirty="0">
              <a:latin typeface="DIN Pro Medium" pitchFamily="50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>Основные письма </a:t>
            </a:r>
            <a:br>
              <a:rPr lang="ru-RU" sz="4500" dirty="0" smtClean="0">
                <a:latin typeface="DIN Pro Medium" pitchFamily="50" charset="0"/>
              </a:rPr>
            </a:br>
            <a:r>
              <a:rPr lang="ru-RU" sz="4500" dirty="0" smtClean="0">
                <a:latin typeface="DIN Pro Medium" pitchFamily="50" charset="0"/>
              </a:rPr>
              <a:t>ФНС России</a:t>
            </a:r>
            <a:endParaRPr lang="ru-RU" sz="4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5457451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5065438"/>
              </p:ext>
            </p:extLst>
          </p:nvPr>
        </p:nvGraphicFramePr>
        <p:xfrm>
          <a:off x="954212" y="180232"/>
          <a:ext cx="8712968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30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26220" y="468264"/>
            <a:ext cx="8580438" cy="15121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Требования, направленные в адрес  налогоплательщиков </a:t>
            </a:r>
            <a:br>
              <a:rPr lang="ru-RU" sz="3600" dirty="0" smtClean="0"/>
            </a:br>
            <a:r>
              <a:rPr lang="ru-RU" sz="3600" dirty="0" smtClean="0"/>
              <a:t>(в среднем за год)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72084493"/>
              </p:ext>
            </p:extLst>
          </p:nvPr>
        </p:nvGraphicFramePr>
        <p:xfrm>
          <a:off x="306140" y="2124447"/>
          <a:ext cx="92890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8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40271"/>
            <a:ext cx="8580438" cy="1219199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Структура дополнительных поступлений</a:t>
            </a:r>
            <a:endParaRPr lang="ru-RU" sz="4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0181893"/>
              </p:ext>
            </p:extLst>
          </p:nvPr>
        </p:nvGraphicFramePr>
        <p:xfrm>
          <a:off x="162125" y="1404367"/>
          <a:ext cx="10297144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8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1836415"/>
            <a:ext cx="9089390" cy="48965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600" b="0" dirty="0" smtClean="0">
                <a:solidFill>
                  <a:schemeClr val="tx1"/>
                </a:solidFill>
                <a:latin typeface="DIN Pro Medium" pitchFamily="50" charset="0"/>
              </a:rPr>
              <a:t>Вопрос - Ответ</a:t>
            </a:r>
            <a:endParaRPr lang="ru-RU" sz="5600" b="0" dirty="0">
              <a:solidFill>
                <a:schemeClr val="tx1"/>
              </a:solidFill>
              <a:latin typeface="DIN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4172" y="2124447"/>
            <a:ext cx="9361040" cy="4896544"/>
          </a:xfrm>
        </p:spPr>
        <p:txBody>
          <a:bodyPr>
            <a:normAutofit fontScale="92500"/>
          </a:bodyPr>
          <a:lstStyle/>
          <a:p>
            <a:r>
              <a:rPr lang="ru-RU" b="0" dirty="0" smtClean="0">
                <a:latin typeface="DIN Pro Medium" pitchFamily="50" charset="0"/>
              </a:rPr>
              <a:t>В соответствии с пунктом 5 статьи 25.15 Налогового кодекса РФ, документы, </a:t>
            </a:r>
            <a:r>
              <a:rPr lang="ru-RU" b="0" dirty="0">
                <a:latin typeface="DIN Pro Medium" pitchFamily="50" charset="0"/>
              </a:rPr>
              <a:t>подтверждающие размер прибыли КИК</a:t>
            </a:r>
            <a:r>
              <a:rPr lang="ru-RU" b="0" dirty="0" smtClean="0">
                <a:latin typeface="DIN Pro Medium" pitchFamily="50" charset="0"/>
              </a:rPr>
              <a:t>, составленные </a:t>
            </a:r>
            <a:r>
              <a:rPr lang="ru-RU" b="0" dirty="0">
                <a:latin typeface="DIN Pro Medium" pitchFamily="50" charset="0"/>
              </a:rPr>
              <a:t>на иностранном языке, должны быть переведены на русский </a:t>
            </a:r>
            <a:r>
              <a:rPr lang="ru-RU" b="0" dirty="0" smtClean="0">
                <a:latin typeface="DIN Pro Medium" pitchFamily="50" charset="0"/>
              </a:rPr>
              <a:t>язык.</a:t>
            </a:r>
          </a:p>
          <a:p>
            <a:endParaRPr lang="ru-RU" b="0" dirty="0">
              <a:latin typeface="DIN Pro Medium" pitchFamily="50" charset="0"/>
            </a:endParaRPr>
          </a:p>
          <a:p>
            <a:r>
              <a:rPr lang="ru-RU" b="0" dirty="0" smtClean="0">
                <a:latin typeface="DIN Pro Medium" pitchFamily="50" charset="0"/>
              </a:rPr>
              <a:t>Требование о представлении нотариально заверенного перевода таких документов законодательно не установлено.</a:t>
            </a:r>
            <a:endParaRPr lang="ru-RU" b="0" dirty="0">
              <a:latin typeface="DIN Pro Medium" pitchFamily="50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>О нотариальном заверении переводов</a:t>
            </a:r>
            <a:endParaRPr lang="ru-RU" sz="4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4172" y="2124447"/>
            <a:ext cx="9361040" cy="4896544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 smtClean="0">
                <a:latin typeface="DIN Pro Medium" pitchFamily="50" charset="0"/>
              </a:rPr>
              <a:t>В соответствии с абзацем 3 пункта 2 статьи 309.1 Налогового кодекса РФ, сумма прибыли КИК должна подтверждаться документами, позволяющими определить сумму прибыли.</a:t>
            </a:r>
          </a:p>
          <a:p>
            <a:r>
              <a:rPr lang="ru-RU" b="0" dirty="0" smtClean="0">
                <a:latin typeface="DIN Pro Medium" pitchFamily="50" charset="0"/>
              </a:rPr>
              <a:t>Перечень конкретных документов нормами налогового законодательства не установлен, в связи с чем такой перечень определяется самостоятельно контролирующим лицом.</a:t>
            </a:r>
          </a:p>
          <a:p>
            <a:r>
              <a:rPr lang="ru-RU" b="0" dirty="0" smtClean="0">
                <a:latin typeface="DIN Pro Medium" pitchFamily="50" charset="0"/>
              </a:rPr>
              <a:t>Документами, подтверждающими прибыль КИК, могут быть: </a:t>
            </a:r>
            <a:r>
              <a:rPr lang="ru-RU" b="0" dirty="0">
                <a:latin typeface="DIN Pro Medium" pitchFamily="50" charset="0"/>
              </a:rPr>
              <a:t>налоговые регистры или их </a:t>
            </a:r>
            <a:r>
              <a:rPr lang="ru-RU" b="0" dirty="0" smtClean="0">
                <a:latin typeface="DIN Pro Medium" pitchFamily="50" charset="0"/>
              </a:rPr>
              <a:t>аналоги; банковские выписки; первичные документы, подтверждающие произведенные операции согласно обычаям делового оборота иностранной компании; и т.д.</a:t>
            </a:r>
          </a:p>
          <a:p>
            <a:endParaRPr lang="ru-RU" b="0" dirty="0" smtClean="0">
              <a:latin typeface="DIN Pro Medium" pitchFamily="50" charset="0"/>
            </a:endParaRPr>
          </a:p>
          <a:p>
            <a:r>
              <a:rPr lang="ru-RU" b="0" dirty="0" smtClean="0">
                <a:latin typeface="DIN Pro Medium" pitchFamily="50" charset="0"/>
              </a:rPr>
              <a:t>Также обратите внимание на письмо Министерства финансов РФ от 24.09.2015 № 03-03-06/54561 , в котором ведомство выражает мнение о целесообразности при определении прибыли КИК в соответствии с нормами 25 главы Налогового кодекса РФ, применять способы и методы налогового учета, закрепленные в учетной политике для целей налогообложения в отношении доходов и расходов контролирующего лица.</a:t>
            </a:r>
            <a:endParaRPr lang="ru-RU" b="0" dirty="0">
              <a:latin typeface="DIN Pro Medium" pitchFamily="50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 smtClean="0">
                <a:latin typeface="DIN Pro Medium" pitchFamily="50" charset="0"/>
              </a:rPr>
              <a:t>О документальном подтверждении прибыли КИК, определяемой в соответствии с подпунктом 2 </a:t>
            </a:r>
            <a:br>
              <a:rPr lang="ru-RU" sz="2500" dirty="0" smtClean="0">
                <a:latin typeface="DIN Pro Medium" pitchFamily="50" charset="0"/>
              </a:rPr>
            </a:br>
            <a:r>
              <a:rPr lang="ru-RU" sz="2500" dirty="0" smtClean="0">
                <a:latin typeface="DIN Pro Medium" pitchFamily="50" charset="0"/>
              </a:rPr>
              <a:t>пункта 1 статьи 309.1 Налогового кодекса РФ</a:t>
            </a:r>
            <a:endParaRPr lang="ru-RU" sz="2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1836415"/>
            <a:ext cx="9089390" cy="48965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600" b="0" dirty="0" smtClean="0">
                <a:solidFill>
                  <a:schemeClr val="tx1"/>
                </a:solidFill>
                <a:latin typeface="DIN Pro Medium" pitchFamily="50" charset="0"/>
              </a:rPr>
              <a:t>Спасибо за внимание</a:t>
            </a:r>
            <a:endParaRPr lang="ru-RU" sz="5600" b="0" dirty="0">
              <a:solidFill>
                <a:schemeClr val="tx1"/>
              </a:solidFill>
              <a:latin typeface="DIN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4172" y="1620391"/>
            <a:ext cx="9361040" cy="5940872"/>
          </a:xfrm>
        </p:spPr>
        <p:txBody>
          <a:bodyPr>
            <a:normAutofit fontScale="92500" lnSpcReduction="20000"/>
          </a:bodyPr>
          <a:lstStyle/>
          <a:p>
            <a:pPr marL="1106488" indent="-742950">
              <a:buFont typeface="+mj-lt"/>
              <a:buAutoNum type="arabicPeriod"/>
            </a:pPr>
            <a:r>
              <a:rPr lang="ru-RU" b="0" dirty="0" smtClean="0">
                <a:latin typeface="DIN Pro Medium" pitchFamily="50" charset="0"/>
              </a:rPr>
              <a:t>Принятие </a:t>
            </a:r>
            <a:r>
              <a:rPr lang="ru-RU" b="0" dirty="0">
                <a:latin typeface="DIN Pro Medium" pitchFamily="50" charset="0"/>
              </a:rPr>
              <a:t>и ввод в информационную систему данных деклараций и расчетов,</a:t>
            </a:r>
          </a:p>
          <a:p>
            <a:pPr marL="1106488" indent="-742950">
              <a:buFont typeface="+mj-lt"/>
              <a:buAutoNum type="arabicPeriod"/>
            </a:pPr>
            <a:r>
              <a:rPr lang="ru-RU" b="0" dirty="0" smtClean="0">
                <a:latin typeface="DIN Pro Medium" pitchFamily="50" charset="0"/>
              </a:rPr>
              <a:t>Автоматизированный </a:t>
            </a:r>
            <a:r>
              <a:rPr lang="ru-RU" b="0" dirty="0">
                <a:latin typeface="DIN Pro Medium" pitchFamily="50" charset="0"/>
              </a:rPr>
              <a:t>арифметический контроль с использованием </a:t>
            </a:r>
            <a:r>
              <a:rPr lang="ru-RU" b="0" dirty="0" err="1">
                <a:latin typeface="DIN Pro Medium" pitchFamily="50" charset="0"/>
              </a:rPr>
              <a:t>внутридокументальных</a:t>
            </a:r>
            <a:r>
              <a:rPr lang="ru-RU" b="0" dirty="0">
                <a:latin typeface="DIN Pro Medium" pitchFamily="50" charset="0"/>
              </a:rPr>
              <a:t> и </a:t>
            </a:r>
            <a:r>
              <a:rPr lang="ru-RU" b="0" dirty="0" err="1">
                <a:latin typeface="DIN Pro Medium" pitchFamily="50" charset="0"/>
              </a:rPr>
              <a:t>междокументальных</a:t>
            </a:r>
            <a:r>
              <a:rPr lang="ru-RU" b="0" dirty="0">
                <a:latin typeface="DIN Pro Medium" pitchFamily="50" charset="0"/>
              </a:rPr>
              <a:t> контрольных </a:t>
            </a:r>
            <a:r>
              <a:rPr lang="ru-RU" b="0" dirty="0" smtClean="0">
                <a:latin typeface="DIN Pro Medium" pitchFamily="50" charset="0"/>
              </a:rPr>
              <a:t>соотношений,</a:t>
            </a:r>
            <a:endParaRPr lang="ru-RU" b="0" dirty="0">
              <a:latin typeface="DIN Pro Medium" pitchFamily="50" charset="0"/>
            </a:endParaRPr>
          </a:p>
          <a:p>
            <a:pPr marL="1106488" indent="-742950">
              <a:buFont typeface="+mj-lt"/>
              <a:buAutoNum type="arabicPeriod"/>
            </a:pPr>
            <a:r>
              <a:rPr lang="ru-RU" b="0" dirty="0" smtClean="0">
                <a:latin typeface="DIN Pro Medium" pitchFamily="50" charset="0"/>
              </a:rPr>
              <a:t>Проведение </a:t>
            </a:r>
            <a:r>
              <a:rPr lang="ru-RU" b="0" dirty="0">
                <a:latin typeface="DIN Pro Medium" pitchFamily="50" charset="0"/>
              </a:rPr>
              <a:t>мероприятий налогового </a:t>
            </a:r>
            <a:r>
              <a:rPr lang="ru-RU" b="0" dirty="0" smtClean="0">
                <a:latin typeface="DIN Pro Medium" pitchFamily="50" charset="0"/>
              </a:rPr>
              <a:t>контроля с истребованием документов, пояснений, информации,</a:t>
            </a:r>
            <a:endParaRPr lang="ru-RU" b="0" dirty="0">
              <a:latin typeface="DIN Pro Medium" pitchFamily="50" charset="0"/>
            </a:endParaRPr>
          </a:p>
          <a:p>
            <a:pPr marL="1106488" indent="-742950">
              <a:buFont typeface="+mj-lt"/>
              <a:buAutoNum type="arabicPeriod"/>
            </a:pPr>
            <a:r>
              <a:rPr lang="ru-RU" b="0" dirty="0" smtClean="0">
                <a:latin typeface="DIN Pro Medium" pitchFamily="50" charset="0"/>
              </a:rPr>
              <a:t>Оформление </a:t>
            </a:r>
            <a:r>
              <a:rPr lang="ru-RU" b="0" dirty="0">
                <a:latin typeface="DIN Pro Medium" pitchFamily="50" charset="0"/>
              </a:rPr>
              <a:t>результатов камеральной проверки, в </a:t>
            </a:r>
            <a:r>
              <a:rPr lang="ru-RU" b="0" dirty="0" smtClean="0">
                <a:latin typeface="DIN Pro Medium" pitchFamily="50" charset="0"/>
              </a:rPr>
              <a:t>случае выявления нарушений. </a:t>
            </a:r>
            <a:endParaRPr lang="ru-RU" b="0" dirty="0">
              <a:latin typeface="DIN Pro Medium" pitchFamily="50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>Этапы КНП</a:t>
            </a:r>
            <a:endParaRPr lang="ru-RU" sz="4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6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4172" y="1620391"/>
            <a:ext cx="9361040" cy="5940872"/>
          </a:xfrm>
        </p:spPr>
        <p:txBody>
          <a:bodyPr>
            <a:normAutofit fontScale="77500" lnSpcReduction="20000"/>
          </a:bodyPr>
          <a:lstStyle/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истребование </a:t>
            </a:r>
            <a:r>
              <a:rPr lang="ru-RU" b="0" dirty="0">
                <a:latin typeface="DIN Pro Medium" pitchFamily="50" charset="0"/>
              </a:rPr>
              <a:t>документов у проверяемого лица (ст. 93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истребование </a:t>
            </a:r>
            <a:r>
              <a:rPr lang="ru-RU" b="0" dirty="0">
                <a:latin typeface="DIN Pro Medium" pitchFamily="50" charset="0"/>
              </a:rPr>
              <a:t>документов или информации о налогоплательщике у иных лиц (ст. 93.1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направление </a:t>
            </a:r>
            <a:r>
              <a:rPr lang="ru-RU" b="0" dirty="0">
                <a:latin typeface="DIN Pro Medium" pitchFamily="50" charset="0"/>
              </a:rPr>
              <a:t>запросов в банк о наличии счетов, депозитов, о движении денежных средств по счетам и об их остатках (ст. 86 НК РФ</a:t>
            </a:r>
            <a:r>
              <a:rPr lang="ru-RU" b="0" dirty="0" smtClean="0">
                <a:latin typeface="DIN Pro Medium" pitchFamily="50" charset="0"/>
              </a:rPr>
              <a:t>)</a:t>
            </a:r>
            <a:endParaRPr lang="ru-RU" b="0" dirty="0">
              <a:latin typeface="DIN Pro Medium" pitchFamily="50" charset="0"/>
            </a:endParaRP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допрос </a:t>
            </a:r>
            <a:r>
              <a:rPr lang="ru-RU" b="0" dirty="0">
                <a:latin typeface="DIN Pro Medium" pitchFamily="50" charset="0"/>
              </a:rPr>
              <a:t>свидетеля (ст. 90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осмотр </a:t>
            </a:r>
            <a:r>
              <a:rPr lang="ru-RU" b="0" dirty="0">
                <a:latin typeface="DIN Pro Medium" pitchFamily="50" charset="0"/>
              </a:rPr>
              <a:t>территорий, помещений проверяемого лица (при КНП НД по НДС, ст. 92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экспертиза </a:t>
            </a:r>
            <a:r>
              <a:rPr lang="ru-RU" b="0" dirty="0">
                <a:latin typeface="DIN Pro Medium" pitchFamily="50" charset="0"/>
              </a:rPr>
              <a:t>(ст. 95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привлечение </a:t>
            </a:r>
            <a:r>
              <a:rPr lang="ru-RU" b="0" dirty="0">
                <a:latin typeface="DIN Pro Medium" pitchFamily="50" charset="0"/>
              </a:rPr>
              <a:t>специалиста (ст. 96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привлечение </a:t>
            </a:r>
            <a:r>
              <a:rPr lang="ru-RU" b="0" dirty="0">
                <a:latin typeface="DIN Pro Medium" pitchFamily="50" charset="0"/>
              </a:rPr>
              <a:t>переводчика (ст. 97 НК РФ)</a:t>
            </a:r>
          </a:p>
          <a:p>
            <a:pPr marL="935038" indent="-571500">
              <a:buFont typeface="Wingdings" pitchFamily="2" charset="2"/>
              <a:buChar char="Ø"/>
            </a:pPr>
            <a:r>
              <a:rPr lang="ru-RU" b="0" dirty="0" smtClean="0">
                <a:latin typeface="DIN Pro Medium" pitchFamily="50" charset="0"/>
              </a:rPr>
              <a:t>направление </a:t>
            </a:r>
            <a:r>
              <a:rPr lang="ru-RU" b="0" dirty="0">
                <a:latin typeface="DIN Pro Medium" pitchFamily="50" charset="0"/>
              </a:rPr>
              <a:t>запросов в компетентные органы иностранных государств</a:t>
            </a:r>
            <a:r>
              <a:rPr lang="ru-RU" b="0" dirty="0" smtClean="0">
                <a:latin typeface="DIN Pro Medium" pitchFamily="50" charset="0"/>
              </a:rPr>
              <a:t> </a:t>
            </a:r>
            <a:endParaRPr lang="ru-RU" b="0" dirty="0">
              <a:latin typeface="DIN Pro Medium" pitchFamily="50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26220" y="396255"/>
            <a:ext cx="8580438" cy="1219199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>Мероприятия налогового контроля</a:t>
            </a:r>
            <a:endParaRPr lang="ru-RU" sz="4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26220" y="396255"/>
            <a:ext cx="8580438" cy="1219199"/>
          </a:xfrm>
        </p:spPr>
        <p:txBody>
          <a:bodyPr>
            <a:noAutofit/>
          </a:bodyPr>
          <a:lstStyle/>
          <a:p>
            <a:pPr algn="ctr"/>
            <a:r>
              <a:rPr lang="ru-RU" sz="5500" dirty="0">
                <a:latin typeface="DIN Pro Medium" pitchFamily="50" charset="0"/>
              </a:rPr>
              <a:t>Б</a:t>
            </a:r>
            <a:r>
              <a:rPr lang="ru-RU" sz="5500" dirty="0" smtClean="0">
                <a:latin typeface="DIN Pro Medium" pitchFamily="50" charset="0"/>
              </a:rPr>
              <a:t>ыть или не быть?..</a:t>
            </a:r>
            <a:endParaRPr lang="ru-RU" sz="5500" dirty="0"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 descr="C:\Users\9975-00-695\Documents\Рабочая по направлениям\ВКС_Лекции\РОП при КНП\Картинки\вопрос чер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4" y="1692399"/>
            <a:ext cx="38770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9975-00-695\Documents\Рабочая по направлениям\ВКС_Лекции\РОП при КНП\Картинки\д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89" y="1940105"/>
            <a:ext cx="3961343" cy="28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0196" y="4989167"/>
            <a:ext cx="325211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ВНП</a:t>
            </a:r>
            <a:endParaRPr lang="ru-RU" sz="1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4605" y="5004767"/>
            <a:ext cx="3252110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КНП</a:t>
            </a:r>
            <a:endParaRPr lang="ru-RU" sz="1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86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07612"/>
              </p:ext>
            </p:extLst>
          </p:nvPr>
        </p:nvGraphicFramePr>
        <p:xfrm>
          <a:off x="593725" y="1620838"/>
          <a:ext cx="9361488" cy="594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26220" y="396255"/>
            <a:ext cx="8580438" cy="1219199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rgbClr val="0070C0"/>
                </a:solidFill>
                <a:latin typeface="DIN Pro Medium" pitchFamily="50" charset="0"/>
              </a:rPr>
              <a:t>Цель применения риск-ориентированного подхода</a:t>
            </a:r>
            <a:endParaRPr lang="ru-RU" sz="4500" dirty="0">
              <a:solidFill>
                <a:srgbClr val="0070C0"/>
              </a:solidFill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7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26220" y="180231"/>
            <a:ext cx="8580438" cy="1944216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0070C0"/>
                </a:solidFill>
                <a:latin typeface="DIN Pro Medium" pitchFamily="50" charset="0"/>
              </a:rPr>
              <a:t>Инструменты, применяемые для реализации риск-ориентированного подхода</a:t>
            </a:r>
            <a:endParaRPr lang="ru-RU" sz="3500" dirty="0">
              <a:solidFill>
                <a:srgbClr val="0070C0"/>
              </a:solidFill>
              <a:latin typeface="DIN Pro Medium" pitchFamily="50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172" y="1980431"/>
            <a:ext cx="9072000" cy="129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DIN Pro Medium" pitchFamily="50" charset="0"/>
              </a:rPr>
              <a:t>Консультирование </a:t>
            </a:r>
            <a:r>
              <a:rPr lang="ru-RU" dirty="0">
                <a:solidFill>
                  <a:schemeClr val="tx1"/>
                </a:solidFill>
                <a:latin typeface="DIN Pro Medium" pitchFamily="50" charset="0"/>
              </a:rPr>
              <a:t>налогоплательщиков по вопросам применения налогового законодательства и повышение общей налоговой </a:t>
            </a:r>
            <a:r>
              <a:rPr lang="ru-RU" dirty="0" smtClean="0">
                <a:solidFill>
                  <a:schemeClr val="tx1"/>
                </a:solidFill>
                <a:latin typeface="DIN Pro Medium" pitchFamily="50" charset="0"/>
              </a:rPr>
              <a:t>грамотности</a:t>
            </a:r>
            <a:endParaRPr lang="ru-RU" dirty="0">
              <a:solidFill>
                <a:schemeClr val="tx1"/>
              </a:solidFill>
              <a:latin typeface="DIN Pro Medium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854" y="3348583"/>
            <a:ext cx="9072000" cy="129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DIN Pro Medium" pitchFamily="50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DIN Pro Medium" pitchFamily="50" charset="0"/>
              </a:rPr>
              <a:t>комфортных и понятных условий для уплаты налогов и сборов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490" y="4716735"/>
            <a:ext cx="9072000" cy="129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DIN Pro Medium" pitchFamily="50" charset="0"/>
              </a:rPr>
              <a:t>Эффективное </a:t>
            </a:r>
            <a:r>
              <a:rPr lang="ru-RU" dirty="0">
                <a:solidFill>
                  <a:schemeClr val="tx1"/>
                </a:solidFill>
                <a:latin typeface="DIN Pro Medium" pitchFamily="50" charset="0"/>
              </a:rPr>
              <a:t>взаимодействие налоговых органов с бизнесом при разрешении споров путем применения актуальной правоприменительной </a:t>
            </a:r>
            <a:r>
              <a:rPr lang="ru-RU" dirty="0" smtClean="0">
                <a:solidFill>
                  <a:schemeClr val="tx1"/>
                </a:solidFill>
                <a:latin typeface="DIN Pro Medium" pitchFamily="50" charset="0"/>
              </a:rPr>
              <a:t>практики</a:t>
            </a:r>
            <a:endParaRPr lang="ru-RU" dirty="0">
              <a:solidFill>
                <a:schemeClr val="tx1"/>
              </a:solidFill>
              <a:latin typeface="DIN Pro Medium" pitchFamily="50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172" y="6084887"/>
            <a:ext cx="9072000" cy="129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DIN Pro Medium" pitchFamily="50" charset="0"/>
              </a:rPr>
              <a:t>Осуществление </a:t>
            </a:r>
            <a:r>
              <a:rPr lang="ru-RU" dirty="0">
                <a:solidFill>
                  <a:schemeClr val="tx1"/>
                </a:solidFill>
                <a:latin typeface="DIN Pro Medium" pitchFamily="50" charset="0"/>
              </a:rPr>
              <a:t>налогового контроля на основе применения критериев риска</a:t>
            </a:r>
          </a:p>
        </p:txBody>
      </p:sp>
    </p:spTree>
    <p:extLst>
      <p:ext uri="{BB962C8B-B14F-4D97-AF65-F5344CB8AC3E}">
        <p14:creationId xmlns:p14="http://schemas.microsoft.com/office/powerpoint/2010/main" val="29963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026220" y="1548383"/>
            <a:ext cx="8580438" cy="41764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DIN Pro Medium" pitchFamily="50" charset="0"/>
              </a:rPr>
              <a:t>1. </a:t>
            </a:r>
            <a:r>
              <a:rPr lang="ru-RU" sz="4500" dirty="0" err="1" smtClean="0">
                <a:latin typeface="DIN Pro Medium" pitchFamily="50" charset="0"/>
              </a:rPr>
              <a:t>В</a:t>
            </a:r>
            <a:r>
              <a:rPr lang="ru-RU" sz="4400" dirty="0" err="1" smtClean="0">
                <a:latin typeface="DIN Pro Medium" pitchFamily="50" charset="0"/>
              </a:rPr>
              <a:t>нутридокументальные</a:t>
            </a:r>
            <a:r>
              <a:rPr lang="ru-RU" sz="4400" dirty="0" smtClean="0">
                <a:latin typeface="DIN Pro Medium" pitchFamily="50" charset="0"/>
              </a:rPr>
              <a:t> </a:t>
            </a:r>
            <a:r>
              <a:rPr lang="ru-RU" sz="4400" dirty="0">
                <a:latin typeface="DIN Pro Medium" pitchFamily="50" charset="0"/>
              </a:rPr>
              <a:t>риски, выявляемые в ходе анализа показателей </a:t>
            </a:r>
            <a:r>
              <a:rPr lang="ru-RU" sz="4400" dirty="0" smtClean="0">
                <a:latin typeface="DIN Pro Medium" pitchFamily="50" charset="0"/>
              </a:rPr>
              <a:t>декларации по налогу на прибыль организаций</a:t>
            </a:r>
            <a:endParaRPr lang="ru-RU" sz="4500" dirty="0">
              <a:latin typeface="DIN Pro Medium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1619</TotalTime>
  <Words>1075</Words>
  <Application>Microsoft Office PowerPoint</Application>
  <PresentationFormat>Произвольный</PresentationFormat>
  <Paragraphs>166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Present_FNS2012_A4</vt:lpstr>
      <vt:lpstr>Риск-ориентированный подход при проведении камеральных налоговых проверок Начальник отдела камеральных проверок Храмова Александра Алексеевна</vt:lpstr>
      <vt:lpstr>Камеральная налоговая проверка - это</vt:lpstr>
      <vt:lpstr>Основные письма  ФНС России</vt:lpstr>
      <vt:lpstr>Этапы КНП</vt:lpstr>
      <vt:lpstr>Мероприятия налогового контроля</vt:lpstr>
      <vt:lpstr>Быть или не быть?..</vt:lpstr>
      <vt:lpstr>Цель применения риск-ориентированного подхода</vt:lpstr>
      <vt:lpstr>Инструменты, применяемые для реализации риск-ориентированного подхода</vt:lpstr>
      <vt:lpstr>1. Внутридокументальные риски, выявляемые в ходе анализа показателей декларации по налогу на прибыль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Риски, определяемые в отношении контролируемых иностранных компаний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  3. Междокументальные 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Требования, направленные в адрес  налогоплательщиков  (в среднем за год)</vt:lpstr>
      <vt:lpstr>Структура дополнительных поступлений</vt:lpstr>
      <vt:lpstr>Вопрос - Ответ</vt:lpstr>
      <vt:lpstr>О нотариальном заверении переводов</vt:lpstr>
      <vt:lpstr>О документальном подтверждении прибыли КИК, определяемой в соответствии с подпунктом 2  пункта 1 статьи 309.1 Налогового кодекса РФ</vt:lpstr>
      <vt:lpstr>Спасибо за внимание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Риск-ориентированный подход при проведении камеральных налоговых проверок деклараций по налогу на прибыль организаций</dc:title>
  <dc:creator>9975-00-695</dc:creator>
  <cp:lastModifiedBy>9975-00-695</cp:lastModifiedBy>
  <cp:revision>76</cp:revision>
  <cp:lastPrinted>2021-02-17T13:14:16Z</cp:lastPrinted>
  <dcterms:created xsi:type="dcterms:W3CDTF">2021-01-20T08:50:20Z</dcterms:created>
  <dcterms:modified xsi:type="dcterms:W3CDTF">2021-02-17T14:17:58Z</dcterms:modified>
</cp:coreProperties>
</file>